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68" r:id="rId5"/>
    <p:sldId id="259" r:id="rId7"/>
    <p:sldId id="257" r:id="rId8"/>
    <p:sldId id="264" r:id="rId9"/>
    <p:sldId id="265" r:id="rId10"/>
    <p:sldId id="267" r:id="rId11"/>
    <p:sldId id="269" r:id="rId12"/>
    <p:sldId id="270" r:id="rId13"/>
    <p:sldId id="271" r:id="rId14"/>
    <p:sldId id="272" r:id="rId15"/>
    <p:sldId id="273" r:id="rId16"/>
    <p:sldId id="260" r:id="rId17"/>
    <p:sldId id="261" r:id="rId18"/>
    <p:sldId id="274" r:id="rId19"/>
    <p:sldId id="276" r:id="rId20"/>
    <p:sldId id="277" r:id="rId21"/>
    <p:sldId id="278" r:id="rId22"/>
    <p:sldId id="279" r:id="rId23"/>
    <p:sldId id="280" r:id="rId24"/>
    <p:sldId id="283" r:id="rId25"/>
    <p:sldId id="282" r:id="rId26"/>
    <p:sldId id="275" r:id="rId27"/>
    <p:sldId id="262" r:id="rId28"/>
    <p:sldId id="281" r:id="rId29"/>
    <p:sldId id="263" r:id="rId3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43" d="100"/>
          <a:sy n="43" d="100"/>
        </p:scale>
        <p:origin x="1284"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B0426AB6-694D-4A5D-840A-FBC0FAE74AF8}" type="datetimeFigureOut">
              <a:rPr lang="fr-FR" smtClean="0"/>
            </a:fld>
            <a:endParaRPr lang="fr-FR"/>
          </a:p>
        </p:txBody>
      </p:sp>
      <p:sp>
        <p:nvSpPr>
          <p:cNvPr id="4" name="Espace réservé de l'image des diapositives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fr-FR" smtClean="0"/>
              <a:t>Modifiez les styles du texte du masque</a:t>
            </a:r>
            <a:endParaRPr lang="fr-FR" smtClean="0"/>
          </a:p>
          <a:p>
            <a:pPr lvl="1"/>
            <a:r>
              <a:rPr lang="fr-FR" smtClean="0"/>
              <a:t>Deuxième niveau</a:t>
            </a:r>
            <a:endParaRPr lang="fr-FR" smtClean="0"/>
          </a:p>
          <a:p>
            <a:pPr lvl="2"/>
            <a:r>
              <a:rPr lang="fr-FR" smtClean="0"/>
              <a:t>Troisième niveau</a:t>
            </a:r>
            <a:endParaRPr lang="fr-FR" smtClean="0"/>
          </a:p>
          <a:p>
            <a:pPr lvl="3"/>
            <a:r>
              <a:rPr lang="fr-FR" smtClean="0"/>
              <a:t>Quatrième niveau</a:t>
            </a:r>
            <a:endParaRPr lang="fr-FR" smtClean="0"/>
          </a:p>
          <a:p>
            <a:pPr lvl="4"/>
            <a:r>
              <a:rPr lang="fr-FR" smtClean="0"/>
              <a:t>Cinquième niveau</a:t>
            </a:r>
            <a:endParaRPr lang="fr-FR"/>
          </a:p>
        </p:txBody>
      </p:sp>
      <p:sp>
        <p:nvSpPr>
          <p:cNvPr id="6" name="Espace réservé du pied de page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ADC5443-D6BD-467F-BB97-6BF895DF69B8}" type="slidenum">
              <a:rPr lang="fr-FR" smtClean="0"/>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7"/>
        <p:cNvGrpSpPr/>
        <p:nvPr/>
      </p:nvGrpSpPr>
      <p:grpSpPr>
        <a:xfrm>
          <a:off x="0" y="0"/>
          <a:ext cx="0" cy="0"/>
          <a:chOff x="0" y="0"/>
          <a:chExt cx="0" cy="0"/>
        </a:xfrm>
      </p:grpSpPr>
      <p:sp>
        <p:nvSpPr>
          <p:cNvPr id="758" name="Google Shape;758;gf6cadf72a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6cadf72a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7"/>
        <p:cNvGrpSpPr/>
        <p:nvPr/>
      </p:nvGrpSpPr>
      <p:grpSpPr>
        <a:xfrm>
          <a:off x="0" y="0"/>
          <a:ext cx="0" cy="0"/>
          <a:chOff x="0" y="0"/>
          <a:chExt cx="0" cy="0"/>
        </a:xfrm>
      </p:grpSpPr>
      <p:sp>
        <p:nvSpPr>
          <p:cNvPr id="758" name="Google Shape;758;gf6cadf72a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6cadf72a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7"/>
        <p:cNvGrpSpPr/>
        <p:nvPr/>
      </p:nvGrpSpPr>
      <p:grpSpPr>
        <a:xfrm>
          <a:off x="0" y="0"/>
          <a:ext cx="0" cy="0"/>
          <a:chOff x="0" y="0"/>
          <a:chExt cx="0" cy="0"/>
        </a:xfrm>
      </p:grpSpPr>
      <p:sp>
        <p:nvSpPr>
          <p:cNvPr id="588" name="Google Shape;588;gf6cadf72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f6cadf72a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2"/>
        <p:cNvGrpSpPr/>
        <p:nvPr/>
      </p:nvGrpSpPr>
      <p:grpSpPr>
        <a:xfrm>
          <a:off x="0" y="0"/>
          <a:ext cx="0" cy="0"/>
          <a:chOff x="0" y="0"/>
          <a:chExt cx="0" cy="0"/>
        </a:xfrm>
      </p:grpSpPr>
      <p:sp>
        <p:nvSpPr>
          <p:cNvPr id="743" name="Google Shape;743;gf6cadf72a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6cadf72a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1"/>
        <p:cNvGrpSpPr/>
        <p:nvPr/>
      </p:nvGrpSpPr>
      <p:grpSpPr>
        <a:xfrm>
          <a:off x="0" y="0"/>
          <a:ext cx="0" cy="0"/>
          <a:chOff x="0" y="0"/>
          <a:chExt cx="0" cy="0"/>
        </a:xfrm>
      </p:grpSpPr>
      <p:sp>
        <p:nvSpPr>
          <p:cNvPr id="382" name="Google Shape;382;p21"/>
          <p:cNvSpPr/>
          <p:nvPr/>
        </p:nvSpPr>
        <p:spPr>
          <a:xfrm>
            <a:off x="89751" y="6656049"/>
            <a:ext cx="1281826" cy="2601926"/>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3" name="Google Shape;383;p21"/>
          <p:cNvSpPr/>
          <p:nvPr/>
        </p:nvSpPr>
        <p:spPr>
          <a:xfrm rot="-1800100">
            <a:off x="1707777" y="6873883"/>
            <a:ext cx="1236150" cy="242746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4" name="Google Shape;384;p21"/>
          <p:cNvSpPr/>
          <p:nvPr/>
        </p:nvSpPr>
        <p:spPr>
          <a:xfrm>
            <a:off x="-1373346" y="8138777"/>
            <a:ext cx="7553392" cy="242776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5" name="Google Shape;385;p21"/>
          <p:cNvSpPr/>
          <p:nvPr/>
        </p:nvSpPr>
        <p:spPr>
          <a:xfrm rot="-378995">
            <a:off x="-1024348" y="7588451"/>
            <a:ext cx="11861496" cy="3813022"/>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6" name="Google Shape;386;p21"/>
          <p:cNvSpPr/>
          <p:nvPr/>
        </p:nvSpPr>
        <p:spPr>
          <a:xfrm>
            <a:off x="0" y="0"/>
            <a:ext cx="18288000" cy="10287040"/>
          </a:xfrm>
          <a:custGeom>
            <a:avLst/>
            <a:gdLst/>
            <a:ahLst/>
            <a:cxnLst/>
            <a:rect l="l" t="t" r="r" b="b"/>
            <a:pathLst>
              <a:path w="285750" h="160735" extrusionOk="0">
                <a:moveTo>
                  <a:pt x="0" y="0"/>
                </a:moveTo>
                <a:cubicBezTo>
                  <a:pt x="0" y="3131"/>
                  <a:pt x="24" y="27075"/>
                  <a:pt x="24" y="54150"/>
                </a:cubicBezTo>
                <a:lnTo>
                  <a:pt x="24" y="94178"/>
                </a:lnTo>
                <a:cubicBezTo>
                  <a:pt x="5715" y="94690"/>
                  <a:pt x="11275" y="96202"/>
                  <a:pt x="16443" y="98655"/>
                </a:cubicBezTo>
                <a:cubicBezTo>
                  <a:pt x="22515" y="101560"/>
                  <a:pt x="26420" y="105001"/>
                  <a:pt x="28682" y="107013"/>
                </a:cubicBezTo>
                <a:cubicBezTo>
                  <a:pt x="31933" y="109930"/>
                  <a:pt x="40505" y="121694"/>
                  <a:pt x="40505" y="121694"/>
                </a:cubicBezTo>
                <a:cubicBezTo>
                  <a:pt x="41148" y="122741"/>
                  <a:pt x="41850" y="123825"/>
                  <a:pt x="42612" y="124908"/>
                </a:cubicBezTo>
                <a:cubicBezTo>
                  <a:pt x="44672" y="127825"/>
                  <a:pt x="46958" y="130576"/>
                  <a:pt x="49470" y="133112"/>
                </a:cubicBezTo>
                <a:cubicBezTo>
                  <a:pt x="51304" y="134695"/>
                  <a:pt x="53269" y="136136"/>
                  <a:pt x="55340" y="137398"/>
                </a:cubicBezTo>
                <a:cubicBezTo>
                  <a:pt x="59186" y="139743"/>
                  <a:pt x="61865" y="140112"/>
                  <a:pt x="63746" y="141470"/>
                </a:cubicBezTo>
                <a:cubicBezTo>
                  <a:pt x="66449" y="143422"/>
                  <a:pt x="71426" y="147018"/>
                  <a:pt x="73735" y="153090"/>
                </a:cubicBezTo>
                <a:cubicBezTo>
                  <a:pt x="73735" y="153090"/>
                  <a:pt x="73866" y="153447"/>
                  <a:pt x="76176" y="160734"/>
                </a:cubicBezTo>
                <a:lnTo>
                  <a:pt x="285750" y="160734"/>
                </a:lnTo>
                <a:lnTo>
                  <a:pt x="285750" y="0"/>
                </a:lnTo>
                <a:close/>
              </a:path>
            </a:pathLst>
          </a:custGeom>
          <a:solidFill>
            <a:srgbClr val="FFFFFF"/>
          </a:solidFill>
          <a:ln>
            <a:noFill/>
          </a:ln>
          <a:effectLst>
            <a:outerShdw blurRad="442913" algn="bl" rotWithShape="0">
              <a:schemeClr val="dk1">
                <a:alpha val="28000"/>
              </a:scheme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7" name="Google Shape;387;p21"/>
          <p:cNvSpPr/>
          <p:nvPr/>
        </p:nvSpPr>
        <p:spPr>
          <a:xfrm>
            <a:off x="3053243" y="8733331"/>
            <a:ext cx="1156974" cy="1523238"/>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8" name="Google Shape;388;p21"/>
          <p:cNvSpPr/>
          <p:nvPr/>
        </p:nvSpPr>
        <p:spPr>
          <a:xfrm>
            <a:off x="2538859" y="8838765"/>
            <a:ext cx="833570" cy="1312366"/>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89" name="Google Shape;389;p21"/>
          <p:cNvSpPr/>
          <p:nvPr/>
        </p:nvSpPr>
        <p:spPr>
          <a:xfrm rot="-9153766" flipH="1">
            <a:off x="-944940" y="8866183"/>
            <a:ext cx="4865700" cy="2444362"/>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90" name="Google Shape;390;p21"/>
          <p:cNvSpPr txBox="1">
            <a:spLocks noGrp="1"/>
          </p:cNvSpPr>
          <p:nvPr>
            <p:ph type="subTitle" idx="1"/>
          </p:nvPr>
        </p:nvSpPr>
        <p:spPr>
          <a:xfrm flipH="1">
            <a:off x="2950530" y="4535100"/>
            <a:ext cx="5537400" cy="21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8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391" name="Google Shape;391;p21"/>
          <p:cNvSpPr txBox="1">
            <a:spLocks noGrp="1"/>
          </p:cNvSpPr>
          <p:nvPr>
            <p:ph type="title"/>
          </p:nvPr>
        </p:nvSpPr>
        <p:spPr>
          <a:xfrm flipH="1">
            <a:off x="2691930" y="3585300"/>
            <a:ext cx="5796000" cy="94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2pPr>
            <a:lvl3pPr lvl="2"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3pPr>
            <a:lvl4pPr lvl="3"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4pPr>
            <a:lvl5pPr lvl="4"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5pPr>
            <a:lvl6pPr lvl="5"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6pPr>
            <a:lvl7pPr lvl="6"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7pPr>
            <a:lvl8pPr lvl="7"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8pPr>
            <a:lvl9pPr lvl="8"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27"/>
        <p:cNvGrpSpPr/>
        <p:nvPr/>
      </p:nvGrpSpPr>
      <p:grpSpPr>
        <a:xfrm>
          <a:off x="0" y="0"/>
          <a:ext cx="0" cy="0"/>
          <a:chOff x="0" y="0"/>
          <a:chExt cx="0" cy="0"/>
        </a:xfrm>
      </p:grpSpPr>
      <p:sp>
        <p:nvSpPr>
          <p:cNvPr id="428" name="Google Shape;428;p23"/>
          <p:cNvSpPr/>
          <p:nvPr/>
        </p:nvSpPr>
        <p:spPr>
          <a:xfrm>
            <a:off x="12062154" y="8138777"/>
            <a:ext cx="7553392" cy="242776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429" name="Google Shape;429;p23"/>
          <p:cNvGrpSpPr/>
          <p:nvPr/>
        </p:nvGrpSpPr>
        <p:grpSpPr>
          <a:xfrm>
            <a:off x="14717884" y="7369620"/>
            <a:ext cx="3236392" cy="2311328"/>
            <a:chOff x="6839604" y="2415386"/>
            <a:chExt cx="1244671" cy="888904"/>
          </a:xfrm>
        </p:grpSpPr>
        <p:sp>
          <p:nvSpPr>
            <p:cNvPr id="430" name="Google Shape;430;p23"/>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3"/>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3"/>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3"/>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3"/>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5" name="Google Shape;435;p23"/>
          <p:cNvSpPr/>
          <p:nvPr/>
        </p:nvSpPr>
        <p:spPr>
          <a:xfrm rot="-378995">
            <a:off x="12411152" y="8045651"/>
            <a:ext cx="11861496" cy="3813022"/>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36" name="Google Shape;436;p23"/>
          <p:cNvSpPr/>
          <p:nvPr/>
        </p:nvSpPr>
        <p:spPr>
          <a:xfrm rot="-9153766" flipH="1">
            <a:off x="12490560" y="8866183"/>
            <a:ext cx="4865700" cy="2444362"/>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37" name="Google Shape;437;p23"/>
          <p:cNvSpPr/>
          <p:nvPr/>
        </p:nvSpPr>
        <p:spPr>
          <a:xfrm flipH="1">
            <a:off x="0" y="0"/>
            <a:ext cx="18288000" cy="10287040"/>
          </a:xfrm>
          <a:custGeom>
            <a:avLst/>
            <a:gdLst/>
            <a:ahLst/>
            <a:cxnLst/>
            <a:rect l="l" t="t" r="r" b="b"/>
            <a:pathLst>
              <a:path w="285750" h="160735" extrusionOk="0">
                <a:moveTo>
                  <a:pt x="0" y="0"/>
                </a:moveTo>
                <a:cubicBezTo>
                  <a:pt x="0" y="3131"/>
                  <a:pt x="24" y="27075"/>
                  <a:pt x="24" y="54150"/>
                </a:cubicBezTo>
                <a:lnTo>
                  <a:pt x="24" y="94178"/>
                </a:lnTo>
                <a:cubicBezTo>
                  <a:pt x="5715" y="94690"/>
                  <a:pt x="11275" y="96202"/>
                  <a:pt x="16443" y="98655"/>
                </a:cubicBezTo>
                <a:cubicBezTo>
                  <a:pt x="22515" y="101560"/>
                  <a:pt x="26420" y="105001"/>
                  <a:pt x="28682" y="107013"/>
                </a:cubicBezTo>
                <a:cubicBezTo>
                  <a:pt x="31933" y="109930"/>
                  <a:pt x="40505" y="121694"/>
                  <a:pt x="40505" y="121694"/>
                </a:cubicBezTo>
                <a:cubicBezTo>
                  <a:pt x="41148" y="122741"/>
                  <a:pt x="41850" y="123825"/>
                  <a:pt x="42612" y="124908"/>
                </a:cubicBezTo>
                <a:cubicBezTo>
                  <a:pt x="44672" y="127825"/>
                  <a:pt x="46958" y="130576"/>
                  <a:pt x="49470" y="133112"/>
                </a:cubicBezTo>
                <a:cubicBezTo>
                  <a:pt x="51304" y="134695"/>
                  <a:pt x="53269" y="136136"/>
                  <a:pt x="55340" y="137398"/>
                </a:cubicBezTo>
                <a:cubicBezTo>
                  <a:pt x="59186" y="139743"/>
                  <a:pt x="61865" y="140112"/>
                  <a:pt x="63746" y="141470"/>
                </a:cubicBezTo>
                <a:cubicBezTo>
                  <a:pt x="66449" y="143422"/>
                  <a:pt x="71426" y="147018"/>
                  <a:pt x="73735" y="153090"/>
                </a:cubicBezTo>
                <a:cubicBezTo>
                  <a:pt x="73735" y="153090"/>
                  <a:pt x="73866" y="153447"/>
                  <a:pt x="76176" y="160734"/>
                </a:cubicBezTo>
                <a:lnTo>
                  <a:pt x="285750" y="160734"/>
                </a:lnTo>
                <a:lnTo>
                  <a:pt x="285750" y="0"/>
                </a:lnTo>
                <a:close/>
              </a:path>
            </a:pathLst>
          </a:custGeom>
          <a:solidFill>
            <a:srgbClr val="FFFFFF"/>
          </a:solidFill>
          <a:ln>
            <a:noFill/>
          </a:ln>
          <a:effectLst>
            <a:outerShdw blurRad="442913" algn="bl" rotWithShape="0">
              <a:schemeClr val="dk1">
                <a:alpha val="28000"/>
              </a:scheme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38" name="Google Shape;438;p23"/>
          <p:cNvSpPr/>
          <p:nvPr/>
        </p:nvSpPr>
        <p:spPr>
          <a:xfrm>
            <a:off x="16793598" y="6431184"/>
            <a:ext cx="1955216" cy="82388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39" name="Google Shape;439;p23"/>
          <p:cNvSpPr txBox="1">
            <a:spLocks noGrp="1"/>
          </p:cNvSpPr>
          <p:nvPr>
            <p:ph type="title"/>
          </p:nvPr>
        </p:nvSpPr>
        <p:spPr>
          <a:xfrm>
            <a:off x="1414400" y="890050"/>
            <a:ext cx="154536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0" name="Google Shape;440;p23"/>
          <p:cNvSpPr txBox="1">
            <a:spLocks noGrp="1"/>
          </p:cNvSpPr>
          <p:nvPr>
            <p:ph type="title" idx="2"/>
          </p:nvPr>
        </p:nvSpPr>
        <p:spPr>
          <a:xfrm>
            <a:off x="2059842" y="30443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41" name="Google Shape;441;p23"/>
          <p:cNvSpPr txBox="1">
            <a:spLocks noGrp="1"/>
          </p:cNvSpPr>
          <p:nvPr>
            <p:ph type="subTitle" idx="1"/>
          </p:nvPr>
        </p:nvSpPr>
        <p:spPr>
          <a:xfrm>
            <a:off x="2059842" y="40191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
        <p:nvSpPr>
          <p:cNvPr id="442" name="Google Shape;442;p23"/>
          <p:cNvSpPr txBox="1">
            <a:spLocks noGrp="1"/>
          </p:cNvSpPr>
          <p:nvPr>
            <p:ph type="title" idx="3"/>
          </p:nvPr>
        </p:nvSpPr>
        <p:spPr>
          <a:xfrm>
            <a:off x="6932694" y="30443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43" name="Google Shape;443;p23"/>
          <p:cNvSpPr txBox="1">
            <a:spLocks noGrp="1"/>
          </p:cNvSpPr>
          <p:nvPr>
            <p:ph type="subTitle" idx="4"/>
          </p:nvPr>
        </p:nvSpPr>
        <p:spPr>
          <a:xfrm>
            <a:off x="6932694" y="40191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
        <p:nvSpPr>
          <p:cNvPr id="444" name="Google Shape;444;p23"/>
          <p:cNvSpPr txBox="1">
            <a:spLocks noGrp="1"/>
          </p:cNvSpPr>
          <p:nvPr>
            <p:ph type="title" idx="5"/>
          </p:nvPr>
        </p:nvSpPr>
        <p:spPr>
          <a:xfrm>
            <a:off x="2059842" y="57587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45" name="Google Shape;445;p23"/>
          <p:cNvSpPr txBox="1">
            <a:spLocks noGrp="1"/>
          </p:cNvSpPr>
          <p:nvPr>
            <p:ph type="subTitle" idx="6"/>
          </p:nvPr>
        </p:nvSpPr>
        <p:spPr>
          <a:xfrm>
            <a:off x="2059842" y="67335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
        <p:nvSpPr>
          <p:cNvPr id="446" name="Google Shape;446;p23"/>
          <p:cNvSpPr txBox="1">
            <a:spLocks noGrp="1"/>
          </p:cNvSpPr>
          <p:nvPr>
            <p:ph type="title" idx="7"/>
          </p:nvPr>
        </p:nvSpPr>
        <p:spPr>
          <a:xfrm>
            <a:off x="6932694" y="57587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47" name="Google Shape;447;p23"/>
          <p:cNvSpPr txBox="1">
            <a:spLocks noGrp="1"/>
          </p:cNvSpPr>
          <p:nvPr>
            <p:ph type="subTitle" idx="8"/>
          </p:nvPr>
        </p:nvSpPr>
        <p:spPr>
          <a:xfrm>
            <a:off x="6932694" y="67335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
        <p:nvSpPr>
          <p:cNvPr id="448" name="Google Shape;448;p23"/>
          <p:cNvSpPr txBox="1">
            <a:spLocks noGrp="1"/>
          </p:cNvSpPr>
          <p:nvPr>
            <p:ph type="title" idx="9"/>
          </p:nvPr>
        </p:nvSpPr>
        <p:spPr>
          <a:xfrm>
            <a:off x="11805558" y="30443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49" name="Google Shape;449;p23"/>
          <p:cNvSpPr txBox="1">
            <a:spLocks noGrp="1"/>
          </p:cNvSpPr>
          <p:nvPr>
            <p:ph type="subTitle" idx="13"/>
          </p:nvPr>
        </p:nvSpPr>
        <p:spPr>
          <a:xfrm>
            <a:off x="11805558" y="40191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
        <p:nvSpPr>
          <p:cNvPr id="450" name="Google Shape;450;p23"/>
          <p:cNvSpPr txBox="1">
            <a:spLocks noGrp="1"/>
          </p:cNvSpPr>
          <p:nvPr>
            <p:ph type="title" idx="14"/>
          </p:nvPr>
        </p:nvSpPr>
        <p:spPr>
          <a:xfrm>
            <a:off x="11805558" y="5758742"/>
            <a:ext cx="4422600" cy="105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4400"/>
            </a:lvl1pPr>
            <a:lvl2pPr lvl="1" algn="ctr" rtl="0">
              <a:spcBef>
                <a:spcPts val="0"/>
              </a:spcBef>
              <a:spcAft>
                <a:spcPts val="0"/>
              </a:spcAft>
              <a:buSzPts val="2200"/>
              <a:buNone/>
              <a:defRPr sz="4400"/>
            </a:lvl2pPr>
            <a:lvl3pPr lvl="2" algn="ctr" rtl="0">
              <a:spcBef>
                <a:spcPts val="0"/>
              </a:spcBef>
              <a:spcAft>
                <a:spcPts val="0"/>
              </a:spcAft>
              <a:buSzPts val="2200"/>
              <a:buNone/>
              <a:defRPr sz="4400"/>
            </a:lvl3pPr>
            <a:lvl4pPr lvl="3" algn="ctr" rtl="0">
              <a:spcBef>
                <a:spcPts val="0"/>
              </a:spcBef>
              <a:spcAft>
                <a:spcPts val="0"/>
              </a:spcAft>
              <a:buSzPts val="2200"/>
              <a:buNone/>
              <a:defRPr sz="4400"/>
            </a:lvl4pPr>
            <a:lvl5pPr lvl="4" algn="ctr" rtl="0">
              <a:spcBef>
                <a:spcPts val="0"/>
              </a:spcBef>
              <a:spcAft>
                <a:spcPts val="0"/>
              </a:spcAft>
              <a:buSzPts val="2200"/>
              <a:buNone/>
              <a:defRPr sz="4400"/>
            </a:lvl5pPr>
            <a:lvl6pPr lvl="5" algn="ctr" rtl="0">
              <a:spcBef>
                <a:spcPts val="0"/>
              </a:spcBef>
              <a:spcAft>
                <a:spcPts val="0"/>
              </a:spcAft>
              <a:buSzPts val="2200"/>
              <a:buNone/>
              <a:defRPr sz="4400"/>
            </a:lvl6pPr>
            <a:lvl7pPr lvl="6" algn="ctr" rtl="0">
              <a:spcBef>
                <a:spcPts val="0"/>
              </a:spcBef>
              <a:spcAft>
                <a:spcPts val="0"/>
              </a:spcAft>
              <a:buSzPts val="2200"/>
              <a:buNone/>
              <a:defRPr sz="4400"/>
            </a:lvl7pPr>
            <a:lvl8pPr lvl="7" algn="ctr" rtl="0">
              <a:spcBef>
                <a:spcPts val="0"/>
              </a:spcBef>
              <a:spcAft>
                <a:spcPts val="0"/>
              </a:spcAft>
              <a:buSzPts val="2200"/>
              <a:buNone/>
              <a:defRPr sz="4400"/>
            </a:lvl8pPr>
            <a:lvl9pPr lvl="8" algn="ctr" rtl="0">
              <a:spcBef>
                <a:spcPts val="0"/>
              </a:spcBef>
              <a:spcAft>
                <a:spcPts val="0"/>
              </a:spcAft>
              <a:buSzPts val="2200"/>
              <a:buNone/>
              <a:defRPr sz="4400"/>
            </a:lvl9pPr>
          </a:lstStyle>
          <a:p/>
        </p:txBody>
      </p:sp>
      <p:sp>
        <p:nvSpPr>
          <p:cNvPr id="451" name="Google Shape;451;p23"/>
          <p:cNvSpPr txBox="1">
            <a:spLocks noGrp="1"/>
          </p:cNvSpPr>
          <p:nvPr>
            <p:ph type="subTitle" idx="15"/>
          </p:nvPr>
        </p:nvSpPr>
        <p:spPr>
          <a:xfrm>
            <a:off x="11805558" y="6733586"/>
            <a:ext cx="4422600" cy="9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lvl1pPr>
            <a:lvl2pPr lvl="1" algn="ctr" rtl="0">
              <a:lnSpc>
                <a:spcPct val="100000"/>
              </a:lnSpc>
              <a:spcBef>
                <a:spcPts val="0"/>
              </a:spcBef>
              <a:spcAft>
                <a:spcPts val="0"/>
              </a:spcAft>
              <a:buSzPts val="1600"/>
              <a:buNone/>
              <a:defRPr sz="3200"/>
            </a:lvl2pPr>
            <a:lvl3pPr lvl="2" algn="ctr" rtl="0">
              <a:lnSpc>
                <a:spcPct val="100000"/>
              </a:lnSpc>
              <a:spcBef>
                <a:spcPts val="0"/>
              </a:spcBef>
              <a:spcAft>
                <a:spcPts val="0"/>
              </a:spcAft>
              <a:buSzPts val="1600"/>
              <a:buNone/>
              <a:defRPr sz="3200"/>
            </a:lvl3pPr>
            <a:lvl4pPr lvl="3" algn="ctr" rtl="0">
              <a:lnSpc>
                <a:spcPct val="100000"/>
              </a:lnSpc>
              <a:spcBef>
                <a:spcPts val="0"/>
              </a:spcBef>
              <a:spcAft>
                <a:spcPts val="0"/>
              </a:spcAft>
              <a:buSzPts val="1600"/>
              <a:buNone/>
              <a:defRPr sz="3200"/>
            </a:lvl4pPr>
            <a:lvl5pPr lvl="4" algn="ctr" rtl="0">
              <a:lnSpc>
                <a:spcPct val="100000"/>
              </a:lnSpc>
              <a:spcBef>
                <a:spcPts val="0"/>
              </a:spcBef>
              <a:spcAft>
                <a:spcPts val="0"/>
              </a:spcAft>
              <a:buSzPts val="1600"/>
              <a:buNone/>
              <a:defRPr sz="3200"/>
            </a:lvl5pPr>
            <a:lvl6pPr lvl="5" algn="ctr" rtl="0">
              <a:lnSpc>
                <a:spcPct val="100000"/>
              </a:lnSpc>
              <a:spcBef>
                <a:spcPts val="0"/>
              </a:spcBef>
              <a:spcAft>
                <a:spcPts val="0"/>
              </a:spcAft>
              <a:buSzPts val="1600"/>
              <a:buNone/>
              <a:defRPr sz="3200"/>
            </a:lvl6pPr>
            <a:lvl7pPr lvl="6" algn="ctr" rtl="0">
              <a:lnSpc>
                <a:spcPct val="100000"/>
              </a:lnSpc>
              <a:spcBef>
                <a:spcPts val="0"/>
              </a:spcBef>
              <a:spcAft>
                <a:spcPts val="0"/>
              </a:spcAft>
              <a:buSzPts val="1600"/>
              <a:buNone/>
              <a:defRPr sz="3200"/>
            </a:lvl7pPr>
            <a:lvl8pPr lvl="7" algn="ctr" rtl="0">
              <a:lnSpc>
                <a:spcPct val="100000"/>
              </a:lnSpc>
              <a:spcBef>
                <a:spcPts val="0"/>
              </a:spcBef>
              <a:spcAft>
                <a:spcPts val="0"/>
              </a:spcAft>
              <a:buSzPts val="1600"/>
              <a:buNone/>
              <a:defRPr sz="3200"/>
            </a:lvl8pPr>
            <a:lvl9pPr lvl="8" algn="ctr" rtl="0">
              <a:lnSpc>
                <a:spcPct val="100000"/>
              </a:lnSpc>
              <a:spcBef>
                <a:spcPts val="0"/>
              </a:spcBef>
              <a:spcAft>
                <a:spcPts val="0"/>
              </a:spcAft>
              <a:buSzPts val="1600"/>
              <a:buNone/>
              <a:defRPr sz="3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1"/>
          <p:cNvSpPr/>
          <p:nvPr/>
        </p:nvSpPr>
        <p:spPr>
          <a:xfrm>
            <a:off x="11638201" y="8771553"/>
            <a:ext cx="793858" cy="161142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19" name="Google Shape;219;p11"/>
          <p:cNvSpPr/>
          <p:nvPr/>
        </p:nvSpPr>
        <p:spPr>
          <a:xfrm>
            <a:off x="10844351" y="8452253"/>
            <a:ext cx="793858" cy="161142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20" name="Google Shape;220;p11"/>
          <p:cNvSpPr/>
          <p:nvPr/>
        </p:nvSpPr>
        <p:spPr>
          <a:xfrm>
            <a:off x="14747612" y="689238"/>
            <a:ext cx="2370752" cy="998112"/>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21" name="Google Shape;221;p11"/>
          <p:cNvSpPr/>
          <p:nvPr/>
        </p:nvSpPr>
        <p:spPr>
          <a:xfrm>
            <a:off x="5958739" y="1512823"/>
            <a:ext cx="2138034" cy="916706"/>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222" name="Google Shape;222;p11"/>
          <p:cNvGrpSpPr/>
          <p:nvPr/>
        </p:nvGrpSpPr>
        <p:grpSpPr>
          <a:xfrm>
            <a:off x="178254" y="689266"/>
            <a:ext cx="2037112" cy="2145248"/>
            <a:chOff x="6122655" y="1245870"/>
            <a:chExt cx="559800" cy="589516"/>
          </a:xfrm>
        </p:grpSpPr>
        <p:sp>
          <p:nvSpPr>
            <p:cNvPr id="223" name="Google Shape;223;p11"/>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1"/>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1"/>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6" name="Google Shape;226;p11"/>
          <p:cNvSpPr/>
          <p:nvPr/>
        </p:nvSpPr>
        <p:spPr>
          <a:xfrm rot="-5400000">
            <a:off x="5127486" y="-3877248"/>
            <a:ext cx="8040844" cy="18354212"/>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28000"/>
              </a:scheme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27" name="Google Shape;227;p11"/>
          <p:cNvSpPr/>
          <p:nvPr/>
        </p:nvSpPr>
        <p:spPr>
          <a:xfrm>
            <a:off x="12307988" y="1968052"/>
            <a:ext cx="1678352" cy="719332"/>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28" name="Google Shape;228;p11"/>
          <p:cNvSpPr/>
          <p:nvPr/>
        </p:nvSpPr>
        <p:spPr>
          <a:xfrm flipH="1">
            <a:off x="16332821" y="6412468"/>
            <a:ext cx="1955182" cy="369152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29" name="Google Shape;229;p11"/>
          <p:cNvSpPr/>
          <p:nvPr/>
        </p:nvSpPr>
        <p:spPr>
          <a:xfrm flipH="1">
            <a:off x="-295827" y="5368402"/>
            <a:ext cx="3367474" cy="5203768"/>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30" name="Google Shape;230;p11"/>
          <p:cNvSpPr/>
          <p:nvPr/>
        </p:nvSpPr>
        <p:spPr>
          <a:xfrm>
            <a:off x="3232648" y="887534"/>
            <a:ext cx="1955216" cy="82388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31" name="Google Shape;231;p11"/>
          <p:cNvSpPr/>
          <p:nvPr/>
        </p:nvSpPr>
        <p:spPr>
          <a:xfrm>
            <a:off x="8798950" y="509400"/>
            <a:ext cx="3225104" cy="1357804"/>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32" name="Google Shape;232;p11"/>
          <p:cNvSpPr/>
          <p:nvPr/>
        </p:nvSpPr>
        <p:spPr>
          <a:xfrm rot="716720">
            <a:off x="-1692968" y="8402808"/>
            <a:ext cx="13953444" cy="4060712"/>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233" name="Google Shape;233;p11"/>
          <p:cNvGrpSpPr/>
          <p:nvPr/>
        </p:nvGrpSpPr>
        <p:grpSpPr>
          <a:xfrm>
            <a:off x="6500699" y="7403356"/>
            <a:ext cx="3781310" cy="2700312"/>
            <a:chOff x="6839604" y="2415386"/>
            <a:chExt cx="1244671" cy="888904"/>
          </a:xfrm>
        </p:grpSpPr>
        <p:sp>
          <p:nvSpPr>
            <p:cNvPr id="234" name="Google Shape;234;p11"/>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1"/>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1"/>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1"/>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1"/>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9" name="Google Shape;239;p11"/>
          <p:cNvSpPr/>
          <p:nvPr/>
        </p:nvSpPr>
        <p:spPr>
          <a:xfrm rot="-343340">
            <a:off x="-274264" y="8319857"/>
            <a:ext cx="21888204" cy="638610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40" name="Google Shape;240;p11"/>
          <p:cNvSpPr/>
          <p:nvPr/>
        </p:nvSpPr>
        <p:spPr>
          <a:xfrm rot="-9289321" flipH="1">
            <a:off x="3588994" y="8919485"/>
            <a:ext cx="8814416" cy="4182642"/>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41" name="Google Shape;241;p11"/>
          <p:cNvSpPr txBox="1">
            <a:spLocks noGrp="1"/>
          </p:cNvSpPr>
          <p:nvPr>
            <p:ph type="title" hasCustomPrompt="1"/>
          </p:nvPr>
        </p:nvSpPr>
        <p:spPr>
          <a:xfrm>
            <a:off x="1761000" y="2826300"/>
            <a:ext cx="14766000" cy="39270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242" name="Google Shape;242;p11"/>
          <p:cNvSpPr txBox="1">
            <a:spLocks noGrp="1"/>
          </p:cNvSpPr>
          <p:nvPr>
            <p:ph type="body" idx="1"/>
          </p:nvPr>
        </p:nvSpPr>
        <p:spPr>
          <a:xfrm>
            <a:off x="1761000" y="6296100"/>
            <a:ext cx="14766000" cy="1164600"/>
          </a:xfrm>
          <a:prstGeom prst="rect">
            <a:avLst/>
          </a:prstGeom>
        </p:spPr>
        <p:txBody>
          <a:bodyPr spcFirstLastPara="1" wrap="square" lIns="91425" tIns="91425" rIns="91425" bIns="91425" anchor="t" anchorCtr="0">
            <a:noAutofit/>
          </a:bodyPr>
          <a:lstStyle>
            <a:lvl1pPr marL="914400" lvl="0" indent="-685800" algn="ctr">
              <a:spcBef>
                <a:spcPts val="0"/>
              </a:spcBef>
              <a:spcAft>
                <a:spcPts val="0"/>
              </a:spcAft>
              <a:buSzPts val="1800"/>
              <a:buChar char="●"/>
              <a:defRPr/>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1_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4400" y="411480"/>
            <a:ext cx="16459200" cy="1645920"/>
          </a:xfrm>
          <a:prstGeom prst="rect">
            <a:avLst/>
          </a:prstGeom>
        </p:spPr>
        <p:txBody>
          <a:bodyPr wrap="square" lIns="0" tIns="0" rIns="0" bIns="0">
            <a:spAutoFit/>
          </a:bodyPr>
          <a:lstStyle>
            <a:lvl1pPr>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5.jpeg"/><Relationship Id="rId2" Type="http://schemas.openxmlformats.org/officeDocument/2006/relationships/hyperlink" Target="https://www.nltk.org/_modules/nltk/stem/snowball.html" TargetMode="Externa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17.jpe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17.jpe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41.jpeg"/><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jpeg"/><Relationship Id="rId2" Type="http://schemas.openxmlformats.org/officeDocument/2006/relationships/image" Target="../media/image17.jpeg"/><Relationship Id="rId1"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image" Target="../media/image13.jpeg"/><Relationship Id="rId2" Type="http://schemas.openxmlformats.org/officeDocument/2006/relationships/image" Target="../media/image12.sv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jpeg"/><Relationship Id="rId2" Type="http://schemas.openxmlformats.org/officeDocument/2006/relationships/image" Target="../media/image12.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700" y="9352788"/>
            <a:ext cx="68580" cy="194310"/>
          </a:xfrm>
          <a:prstGeom prst="rect">
            <a:avLst/>
          </a:prstGeom>
        </p:spPr>
        <p:txBody>
          <a:bodyPr vert="horz" wrap="square" lIns="0" tIns="13335" rIns="0" bIns="0" rtlCol="0">
            <a:spAutoFit/>
          </a:bodyPr>
          <a:lstStyle/>
          <a:p>
            <a:pPr marL="12700">
              <a:lnSpc>
                <a:spcPct val="100000"/>
              </a:lnSpc>
              <a:spcBef>
                <a:spcPts val="105"/>
              </a:spcBef>
            </a:pPr>
            <a:r>
              <a:rPr sz="1100" spc="-50" dirty="0">
                <a:latin typeface="Calibri" panose="020F0502020204030204"/>
                <a:cs typeface="Calibri" panose="020F0502020204030204"/>
              </a:rPr>
              <a:t>-</a:t>
            </a:r>
            <a:endParaRPr sz="1100">
              <a:latin typeface="Calibri" panose="020F0502020204030204"/>
              <a:cs typeface="Calibri" panose="020F0502020204030204"/>
            </a:endParaRPr>
          </a:p>
        </p:txBody>
      </p:sp>
      <p:grpSp>
        <p:nvGrpSpPr>
          <p:cNvPr id="3" name="object 3"/>
          <p:cNvGrpSpPr/>
          <p:nvPr/>
        </p:nvGrpSpPr>
        <p:grpSpPr>
          <a:xfrm>
            <a:off x="-152400" y="420370"/>
            <a:ext cx="18285460" cy="10285730"/>
            <a:chOff x="0" y="0"/>
            <a:chExt cx="18285460" cy="10285730"/>
          </a:xfrm>
        </p:grpSpPr>
        <p:pic>
          <p:nvPicPr>
            <p:cNvPr id="4" name="object 4"/>
            <p:cNvPicPr/>
            <p:nvPr/>
          </p:nvPicPr>
          <p:blipFill>
            <a:blip r:embed="rId1" cstate="print"/>
            <a:stretch>
              <a:fillRect/>
            </a:stretch>
          </p:blipFill>
          <p:spPr>
            <a:xfrm>
              <a:off x="0" y="0"/>
              <a:ext cx="6144768" cy="5157216"/>
            </a:xfrm>
            <a:prstGeom prst="rect">
              <a:avLst/>
            </a:prstGeom>
          </p:spPr>
        </p:pic>
        <p:pic>
          <p:nvPicPr>
            <p:cNvPr id="5" name="object 5"/>
            <p:cNvPicPr/>
            <p:nvPr/>
          </p:nvPicPr>
          <p:blipFill>
            <a:blip r:embed="rId2" cstate="print"/>
            <a:stretch>
              <a:fillRect/>
            </a:stretch>
          </p:blipFill>
          <p:spPr>
            <a:xfrm>
              <a:off x="0" y="5088635"/>
              <a:ext cx="6144768" cy="5196840"/>
            </a:xfrm>
            <a:prstGeom prst="rect">
              <a:avLst/>
            </a:prstGeom>
          </p:spPr>
        </p:pic>
        <p:pic>
          <p:nvPicPr>
            <p:cNvPr id="6" name="object 6"/>
            <p:cNvPicPr/>
            <p:nvPr/>
          </p:nvPicPr>
          <p:blipFill>
            <a:blip r:embed="rId3" cstate="print"/>
            <a:stretch>
              <a:fillRect/>
            </a:stretch>
          </p:blipFill>
          <p:spPr>
            <a:xfrm>
              <a:off x="6079235" y="0"/>
              <a:ext cx="6147816" cy="5157216"/>
            </a:xfrm>
            <a:prstGeom prst="rect">
              <a:avLst/>
            </a:prstGeom>
          </p:spPr>
        </p:pic>
        <p:pic>
          <p:nvPicPr>
            <p:cNvPr id="7" name="object 7"/>
            <p:cNvPicPr/>
            <p:nvPr/>
          </p:nvPicPr>
          <p:blipFill>
            <a:blip r:embed="rId4" cstate="print"/>
            <a:stretch>
              <a:fillRect/>
            </a:stretch>
          </p:blipFill>
          <p:spPr>
            <a:xfrm>
              <a:off x="6079235" y="5088635"/>
              <a:ext cx="6147816" cy="5196840"/>
            </a:xfrm>
            <a:prstGeom prst="rect">
              <a:avLst/>
            </a:prstGeom>
          </p:spPr>
        </p:pic>
        <p:pic>
          <p:nvPicPr>
            <p:cNvPr id="8" name="object 8"/>
            <p:cNvPicPr/>
            <p:nvPr/>
          </p:nvPicPr>
          <p:blipFill>
            <a:blip r:embed="rId5" cstate="print"/>
            <a:stretch>
              <a:fillRect/>
            </a:stretch>
          </p:blipFill>
          <p:spPr>
            <a:xfrm>
              <a:off x="12134088" y="0"/>
              <a:ext cx="6150863" cy="5193792"/>
            </a:xfrm>
            <a:prstGeom prst="rect">
              <a:avLst/>
            </a:prstGeom>
          </p:spPr>
        </p:pic>
        <p:pic>
          <p:nvPicPr>
            <p:cNvPr id="9" name="object 9"/>
            <p:cNvPicPr/>
            <p:nvPr/>
          </p:nvPicPr>
          <p:blipFill>
            <a:blip r:embed="rId6" cstate="print"/>
            <a:stretch>
              <a:fillRect/>
            </a:stretch>
          </p:blipFill>
          <p:spPr>
            <a:xfrm>
              <a:off x="12134088" y="5120640"/>
              <a:ext cx="6150863" cy="5163312"/>
            </a:xfrm>
            <a:prstGeom prst="rect">
              <a:avLst/>
            </a:prstGeom>
          </p:spPr>
        </p:pic>
      </p:grpSp>
      <p:sp>
        <p:nvSpPr>
          <p:cNvPr id="10" name="object 10"/>
          <p:cNvSpPr txBox="1"/>
          <p:nvPr/>
        </p:nvSpPr>
        <p:spPr>
          <a:xfrm>
            <a:off x="2261278" y="4805680"/>
            <a:ext cx="14706600" cy="750847"/>
          </a:xfrm>
          <a:prstGeom prst="rect">
            <a:avLst/>
          </a:prstGeom>
        </p:spPr>
        <p:txBody>
          <a:bodyPr vert="horz" wrap="square" lIns="0" tIns="12065" rIns="0" bIns="0" rtlCol="0">
            <a:spAutoFit/>
          </a:bodyPr>
          <a:lstStyle/>
          <a:p>
            <a:pPr marL="12700">
              <a:lnSpc>
                <a:spcPct val="100000"/>
              </a:lnSpc>
              <a:spcBef>
                <a:spcPts val="95"/>
              </a:spcBef>
            </a:pPr>
            <a:r>
              <a:rPr lang="en-US" sz="4800" b="1" spc="305" dirty="0" smtClean="0">
                <a:solidFill>
                  <a:srgbClr val="0049AC"/>
                </a:solidFill>
                <a:latin typeface="Calibri" panose="020F0502020204030204"/>
                <a:cs typeface="Calibri" panose="020F0502020204030204"/>
              </a:rPr>
              <a:t>Natural </a:t>
            </a:r>
            <a:r>
              <a:rPr lang="en-US" sz="4800" b="1" spc="305" dirty="0">
                <a:solidFill>
                  <a:srgbClr val="0049AC"/>
                </a:solidFill>
                <a:latin typeface="Calibri" panose="020F0502020204030204"/>
                <a:cs typeface="Calibri" panose="020F0502020204030204"/>
              </a:rPr>
              <a:t>Language Processing with Disaster Tweets </a:t>
            </a:r>
            <a:endParaRPr sz="4800" b="1" spc="305" dirty="0">
              <a:solidFill>
                <a:srgbClr val="0049AC"/>
              </a:solidFill>
              <a:latin typeface="Calibri" panose="020F0502020204030204"/>
              <a:cs typeface="Calibri" panose="020F0502020204030204"/>
            </a:endParaRPr>
          </a:p>
        </p:txBody>
      </p:sp>
      <p:grpSp>
        <p:nvGrpSpPr>
          <p:cNvPr id="11" name="object 11"/>
          <p:cNvGrpSpPr/>
          <p:nvPr/>
        </p:nvGrpSpPr>
        <p:grpSpPr>
          <a:xfrm>
            <a:off x="2540" y="-3010"/>
            <a:ext cx="18285460" cy="10285730"/>
            <a:chOff x="1396" y="749"/>
            <a:chExt cx="18285460" cy="10285730"/>
          </a:xfrm>
        </p:grpSpPr>
        <p:sp>
          <p:nvSpPr>
            <p:cNvPr id="12" name="object 12"/>
            <p:cNvSpPr/>
            <p:nvPr/>
          </p:nvSpPr>
          <p:spPr>
            <a:xfrm>
              <a:off x="1396" y="9761994"/>
              <a:ext cx="5170805" cy="524510"/>
            </a:xfrm>
            <a:custGeom>
              <a:avLst/>
              <a:gdLst/>
              <a:ahLst/>
              <a:cxnLst/>
              <a:rect l="l" t="t" r="r" b="b"/>
              <a:pathLst>
                <a:path w="5170805" h="524509">
                  <a:moveTo>
                    <a:pt x="5170563" y="524370"/>
                  </a:moveTo>
                  <a:lnTo>
                    <a:pt x="0" y="524370"/>
                  </a:lnTo>
                  <a:lnTo>
                    <a:pt x="0" y="0"/>
                  </a:lnTo>
                  <a:lnTo>
                    <a:pt x="4807927" y="0"/>
                  </a:lnTo>
                  <a:lnTo>
                    <a:pt x="5170563" y="524370"/>
                  </a:lnTo>
                  <a:close/>
                </a:path>
              </a:pathLst>
            </a:custGeom>
            <a:solidFill>
              <a:srgbClr val="0049AC"/>
            </a:solidFill>
          </p:spPr>
          <p:txBody>
            <a:bodyPr wrap="square" lIns="0" tIns="0" rIns="0" bIns="0" rtlCol="0"/>
            <a:lstStyle/>
            <a:p/>
          </p:txBody>
        </p:sp>
        <p:sp>
          <p:nvSpPr>
            <p:cNvPr id="13" name="object 13"/>
            <p:cNvSpPr/>
            <p:nvPr/>
          </p:nvSpPr>
          <p:spPr>
            <a:xfrm>
              <a:off x="1396" y="9197746"/>
              <a:ext cx="4166870" cy="524510"/>
            </a:xfrm>
            <a:custGeom>
              <a:avLst/>
              <a:gdLst/>
              <a:ahLst/>
              <a:cxnLst/>
              <a:rect l="l" t="t" r="r" b="b"/>
              <a:pathLst>
                <a:path w="4166870" h="524509">
                  <a:moveTo>
                    <a:pt x="4166285" y="524395"/>
                  </a:moveTo>
                  <a:lnTo>
                    <a:pt x="0" y="524395"/>
                  </a:lnTo>
                  <a:lnTo>
                    <a:pt x="0" y="0"/>
                  </a:lnTo>
                  <a:lnTo>
                    <a:pt x="3803650" y="0"/>
                  </a:lnTo>
                  <a:lnTo>
                    <a:pt x="4166285" y="524395"/>
                  </a:lnTo>
                  <a:close/>
                </a:path>
              </a:pathLst>
            </a:custGeom>
            <a:solidFill>
              <a:srgbClr val="0460DD"/>
            </a:solidFill>
          </p:spPr>
          <p:txBody>
            <a:bodyPr wrap="square" lIns="0" tIns="0" rIns="0" bIns="0" rtlCol="0"/>
            <a:lstStyle/>
            <a:p/>
          </p:txBody>
        </p:sp>
        <p:sp>
          <p:nvSpPr>
            <p:cNvPr id="14" name="object 14"/>
            <p:cNvSpPr/>
            <p:nvPr/>
          </p:nvSpPr>
          <p:spPr>
            <a:xfrm>
              <a:off x="1397" y="8619768"/>
              <a:ext cx="3340735" cy="524510"/>
            </a:xfrm>
            <a:custGeom>
              <a:avLst/>
              <a:gdLst/>
              <a:ahLst/>
              <a:cxnLst/>
              <a:rect l="l" t="t" r="r" b="b"/>
              <a:pathLst>
                <a:path w="3340735" h="524509">
                  <a:moveTo>
                    <a:pt x="2598394" y="524408"/>
                  </a:moveTo>
                  <a:lnTo>
                    <a:pt x="2235682" y="0"/>
                  </a:lnTo>
                  <a:lnTo>
                    <a:pt x="0" y="0"/>
                  </a:lnTo>
                  <a:lnTo>
                    <a:pt x="0" y="524408"/>
                  </a:lnTo>
                  <a:lnTo>
                    <a:pt x="2598394" y="524408"/>
                  </a:lnTo>
                  <a:close/>
                </a:path>
                <a:path w="3340735" h="524509">
                  <a:moveTo>
                    <a:pt x="2955328" y="524408"/>
                  </a:moveTo>
                  <a:lnTo>
                    <a:pt x="2589657" y="0"/>
                  </a:lnTo>
                  <a:lnTo>
                    <a:pt x="2361527" y="0"/>
                  </a:lnTo>
                  <a:lnTo>
                    <a:pt x="2727045" y="524408"/>
                  </a:lnTo>
                  <a:lnTo>
                    <a:pt x="2955328" y="524408"/>
                  </a:lnTo>
                  <a:close/>
                </a:path>
                <a:path w="3340735" h="524509">
                  <a:moveTo>
                    <a:pt x="3340506" y="524408"/>
                  </a:moveTo>
                  <a:lnTo>
                    <a:pt x="2974822" y="0"/>
                  </a:lnTo>
                  <a:lnTo>
                    <a:pt x="2746692" y="0"/>
                  </a:lnTo>
                  <a:lnTo>
                    <a:pt x="3112211" y="524408"/>
                  </a:lnTo>
                  <a:lnTo>
                    <a:pt x="3340506" y="524408"/>
                  </a:lnTo>
                  <a:close/>
                </a:path>
              </a:pathLst>
            </a:custGeom>
            <a:solidFill>
              <a:srgbClr val="046FFF"/>
            </a:solidFill>
          </p:spPr>
          <p:txBody>
            <a:bodyPr wrap="square" lIns="0" tIns="0" rIns="0" bIns="0" rtlCol="0"/>
            <a:lstStyle/>
            <a:p/>
          </p:txBody>
        </p:sp>
        <p:sp>
          <p:nvSpPr>
            <p:cNvPr id="15" name="object 15"/>
            <p:cNvSpPr/>
            <p:nvPr/>
          </p:nvSpPr>
          <p:spPr>
            <a:xfrm>
              <a:off x="13116153" y="749"/>
              <a:ext cx="5170805" cy="524510"/>
            </a:xfrm>
            <a:custGeom>
              <a:avLst/>
              <a:gdLst/>
              <a:ahLst/>
              <a:cxnLst/>
              <a:rect l="l" t="t" r="r" b="b"/>
              <a:pathLst>
                <a:path w="5170805" h="524510">
                  <a:moveTo>
                    <a:pt x="5170576" y="524383"/>
                  </a:moveTo>
                  <a:lnTo>
                    <a:pt x="362648" y="524383"/>
                  </a:lnTo>
                  <a:lnTo>
                    <a:pt x="0" y="0"/>
                  </a:lnTo>
                  <a:lnTo>
                    <a:pt x="5170576" y="0"/>
                  </a:lnTo>
                  <a:lnTo>
                    <a:pt x="5170576" y="524383"/>
                  </a:lnTo>
                  <a:close/>
                </a:path>
              </a:pathLst>
            </a:custGeom>
            <a:solidFill>
              <a:srgbClr val="0049AC"/>
            </a:solidFill>
          </p:spPr>
          <p:txBody>
            <a:bodyPr wrap="square" lIns="0" tIns="0" rIns="0" bIns="0" rtlCol="0"/>
            <a:lstStyle/>
            <a:p/>
          </p:txBody>
        </p:sp>
        <p:sp>
          <p:nvSpPr>
            <p:cNvPr id="16" name="object 16"/>
            <p:cNvSpPr/>
            <p:nvPr/>
          </p:nvSpPr>
          <p:spPr>
            <a:xfrm>
              <a:off x="14120431" y="564972"/>
              <a:ext cx="4166870" cy="524510"/>
            </a:xfrm>
            <a:custGeom>
              <a:avLst/>
              <a:gdLst/>
              <a:ahLst/>
              <a:cxnLst/>
              <a:rect l="l" t="t" r="r" b="b"/>
              <a:pathLst>
                <a:path w="4166869" h="524510">
                  <a:moveTo>
                    <a:pt x="4166298" y="524395"/>
                  </a:moveTo>
                  <a:lnTo>
                    <a:pt x="362635" y="524395"/>
                  </a:lnTo>
                  <a:lnTo>
                    <a:pt x="0" y="0"/>
                  </a:lnTo>
                  <a:lnTo>
                    <a:pt x="4166298" y="0"/>
                  </a:lnTo>
                  <a:lnTo>
                    <a:pt x="4166298" y="524395"/>
                  </a:lnTo>
                  <a:close/>
                </a:path>
              </a:pathLst>
            </a:custGeom>
            <a:solidFill>
              <a:srgbClr val="0460DD"/>
            </a:solidFill>
          </p:spPr>
          <p:txBody>
            <a:bodyPr wrap="square" lIns="0" tIns="0" rIns="0" bIns="0" rtlCol="0"/>
            <a:lstStyle/>
            <a:p/>
          </p:txBody>
        </p:sp>
        <p:sp>
          <p:nvSpPr>
            <p:cNvPr id="17" name="object 17"/>
            <p:cNvSpPr/>
            <p:nvPr/>
          </p:nvSpPr>
          <p:spPr>
            <a:xfrm>
              <a:off x="14946224" y="1142936"/>
              <a:ext cx="3340735" cy="524510"/>
            </a:xfrm>
            <a:custGeom>
              <a:avLst/>
              <a:gdLst/>
              <a:ahLst/>
              <a:cxnLst/>
              <a:rect l="l" t="t" r="r" b="b"/>
              <a:pathLst>
                <a:path w="3340734" h="524510">
                  <a:moveTo>
                    <a:pt x="593813" y="524408"/>
                  </a:moveTo>
                  <a:lnTo>
                    <a:pt x="228295" y="0"/>
                  </a:lnTo>
                  <a:lnTo>
                    <a:pt x="0" y="0"/>
                  </a:lnTo>
                  <a:lnTo>
                    <a:pt x="365671" y="524408"/>
                  </a:lnTo>
                  <a:lnTo>
                    <a:pt x="593813" y="524408"/>
                  </a:lnTo>
                  <a:close/>
                </a:path>
                <a:path w="3340734" h="524510">
                  <a:moveTo>
                    <a:pt x="978979" y="524408"/>
                  </a:moveTo>
                  <a:lnTo>
                    <a:pt x="613460" y="0"/>
                  </a:lnTo>
                  <a:lnTo>
                    <a:pt x="385165" y="0"/>
                  </a:lnTo>
                  <a:lnTo>
                    <a:pt x="750836" y="524408"/>
                  </a:lnTo>
                  <a:lnTo>
                    <a:pt x="978979" y="524408"/>
                  </a:lnTo>
                  <a:close/>
                </a:path>
                <a:path w="3340734" h="524510">
                  <a:moveTo>
                    <a:pt x="3340506" y="0"/>
                  </a:moveTo>
                  <a:lnTo>
                    <a:pt x="742111" y="0"/>
                  </a:lnTo>
                  <a:lnTo>
                    <a:pt x="1104823" y="524408"/>
                  </a:lnTo>
                  <a:lnTo>
                    <a:pt x="3340506" y="524408"/>
                  </a:lnTo>
                  <a:lnTo>
                    <a:pt x="3340506" y="0"/>
                  </a:lnTo>
                  <a:close/>
                </a:path>
              </a:pathLst>
            </a:custGeom>
            <a:solidFill>
              <a:srgbClr val="046FFF"/>
            </a:solidFill>
          </p:spPr>
          <p:txBody>
            <a:bodyPr wrap="square" lIns="0" tIns="0" rIns="0" bIns="0" rtlCol="0"/>
            <a:lstStyle/>
            <a:p/>
          </p:txBody>
        </p:sp>
        <p:pic>
          <p:nvPicPr>
            <p:cNvPr id="18" name="object 18"/>
            <p:cNvPicPr/>
            <p:nvPr/>
          </p:nvPicPr>
          <p:blipFill>
            <a:blip r:embed="rId7" cstate="print"/>
            <a:stretch>
              <a:fillRect/>
            </a:stretch>
          </p:blipFill>
          <p:spPr>
            <a:xfrm>
              <a:off x="8392667" y="102107"/>
              <a:ext cx="1673352" cy="1464564"/>
            </a:xfrm>
            <a:prstGeom prst="rect">
              <a:avLst/>
            </a:prstGeom>
          </p:spPr>
        </p:pic>
      </p:grpSp>
      <p:sp>
        <p:nvSpPr>
          <p:cNvPr id="19" name="object 19"/>
          <p:cNvSpPr txBox="1"/>
          <p:nvPr/>
        </p:nvSpPr>
        <p:spPr>
          <a:xfrm>
            <a:off x="4889532" y="6446579"/>
            <a:ext cx="9893267" cy="2593659"/>
          </a:xfrm>
          <a:prstGeom prst="rect">
            <a:avLst/>
          </a:prstGeom>
        </p:spPr>
        <p:txBody>
          <a:bodyPr vert="horz" wrap="square" lIns="0" tIns="13335" rIns="0" bIns="0" rtlCol="0">
            <a:spAutoFit/>
          </a:bodyPr>
          <a:lstStyle/>
          <a:p>
            <a:pPr marL="116205" algn="ctr">
              <a:lnSpc>
                <a:spcPct val="100000"/>
              </a:lnSpc>
              <a:spcBef>
                <a:spcPts val="105"/>
              </a:spcBef>
            </a:pPr>
            <a:r>
              <a:rPr sz="3200" b="1" spc="220" dirty="0">
                <a:solidFill>
                  <a:srgbClr val="0049AC"/>
                </a:solidFill>
                <a:latin typeface="Calibri" panose="020F0502020204030204"/>
                <a:cs typeface="Calibri" panose="020F0502020204030204"/>
              </a:rPr>
              <a:t>Présenté</a:t>
            </a:r>
            <a:r>
              <a:rPr sz="3200" spc="125" dirty="0">
                <a:solidFill>
                  <a:srgbClr val="0049AC"/>
                </a:solidFill>
                <a:latin typeface="Calibri" panose="020F0502020204030204"/>
                <a:cs typeface="Calibri" panose="020F0502020204030204"/>
              </a:rPr>
              <a:t> </a:t>
            </a:r>
            <a:r>
              <a:rPr sz="3200" b="1" spc="220" dirty="0">
                <a:solidFill>
                  <a:srgbClr val="0049AC"/>
                </a:solidFill>
                <a:latin typeface="Calibri" panose="020F0502020204030204"/>
                <a:cs typeface="Calibri" panose="020F0502020204030204"/>
              </a:rPr>
              <a:t>par</a:t>
            </a:r>
            <a:r>
              <a:rPr sz="3200" b="1" spc="320" dirty="0">
                <a:solidFill>
                  <a:srgbClr val="0049AC"/>
                </a:solidFill>
                <a:latin typeface="Calibri" panose="020F0502020204030204"/>
                <a:cs typeface="Calibri" panose="020F0502020204030204"/>
              </a:rPr>
              <a:t> </a:t>
            </a:r>
            <a:r>
              <a:rPr sz="3200" b="1" spc="65" dirty="0">
                <a:solidFill>
                  <a:srgbClr val="0049AC"/>
                </a:solidFill>
                <a:latin typeface="Calibri" panose="020F0502020204030204"/>
                <a:cs typeface="Calibri" panose="020F0502020204030204"/>
              </a:rPr>
              <a:t>:</a:t>
            </a:r>
            <a:endParaRPr sz="3200" dirty="0">
              <a:latin typeface="Calibri" panose="020F0502020204030204"/>
              <a:cs typeface="Calibri" panose="020F0502020204030204"/>
            </a:endParaRPr>
          </a:p>
          <a:p>
            <a:pPr marL="79375" algn="ctr">
              <a:lnSpc>
                <a:spcPct val="100000"/>
              </a:lnSpc>
              <a:spcBef>
                <a:spcPts val="1845"/>
              </a:spcBef>
            </a:pPr>
            <a:r>
              <a:rPr lang="en-GB" sz="2400" dirty="0" smtClean="0">
                <a:latin typeface="Arial MT"/>
                <a:cs typeface="Arial MT"/>
              </a:rPr>
              <a:t>Pathe DIAGNE_Moussa DIAKITE_Stewart NFEGUE ZOFOA</a:t>
            </a:r>
            <a:endParaRPr sz="2400" dirty="0">
              <a:latin typeface="Arial MT"/>
              <a:cs typeface="Arial MT"/>
            </a:endParaRPr>
          </a:p>
          <a:p>
            <a:pPr>
              <a:lnSpc>
                <a:spcPct val="100000"/>
              </a:lnSpc>
              <a:spcBef>
                <a:spcPts val="10"/>
              </a:spcBef>
            </a:pPr>
            <a:endParaRPr sz="2500" dirty="0">
              <a:latin typeface="Trebuchet MS" panose="020B0603020202020204"/>
              <a:cs typeface="Trebuchet MS" panose="020B0603020202020204"/>
            </a:endParaRPr>
          </a:p>
          <a:p>
            <a:pPr marL="116205" algn="ctr">
              <a:lnSpc>
                <a:spcPct val="100000"/>
              </a:lnSpc>
            </a:pPr>
            <a:r>
              <a:rPr sz="3200" b="1" spc="220" dirty="0">
                <a:solidFill>
                  <a:srgbClr val="0049AC"/>
                </a:solidFill>
                <a:latin typeface="Calibri" panose="020F0502020204030204"/>
                <a:cs typeface="Calibri" panose="020F0502020204030204"/>
              </a:rPr>
              <a:t>Encadré</a:t>
            </a:r>
            <a:r>
              <a:rPr sz="3200" spc="155" dirty="0">
                <a:solidFill>
                  <a:srgbClr val="0049AC"/>
                </a:solidFill>
                <a:latin typeface="Calibri" panose="020F0502020204030204"/>
                <a:cs typeface="Calibri" panose="020F0502020204030204"/>
              </a:rPr>
              <a:t> </a:t>
            </a:r>
            <a:r>
              <a:rPr sz="3200" b="1" spc="220" dirty="0">
                <a:solidFill>
                  <a:srgbClr val="0049AC"/>
                </a:solidFill>
                <a:latin typeface="Calibri" panose="020F0502020204030204"/>
                <a:cs typeface="Calibri" panose="020F0502020204030204"/>
              </a:rPr>
              <a:t>par</a:t>
            </a:r>
            <a:r>
              <a:rPr sz="3200" b="1" spc="315" dirty="0">
                <a:solidFill>
                  <a:srgbClr val="0049AC"/>
                </a:solidFill>
                <a:latin typeface="Calibri" panose="020F0502020204030204"/>
                <a:cs typeface="Calibri" panose="020F0502020204030204"/>
              </a:rPr>
              <a:t> </a:t>
            </a:r>
            <a:r>
              <a:rPr sz="3200" b="1" spc="65" dirty="0">
                <a:solidFill>
                  <a:srgbClr val="0049AC"/>
                </a:solidFill>
                <a:latin typeface="Calibri" panose="020F0502020204030204"/>
                <a:cs typeface="Calibri" panose="020F0502020204030204"/>
              </a:rPr>
              <a:t>:</a:t>
            </a:r>
            <a:endParaRPr sz="3200" dirty="0">
              <a:latin typeface="Calibri" panose="020F0502020204030204"/>
              <a:cs typeface="Calibri" panose="020F0502020204030204"/>
            </a:endParaRPr>
          </a:p>
          <a:p>
            <a:pPr marL="12700">
              <a:lnSpc>
                <a:spcPct val="100000"/>
              </a:lnSpc>
              <a:spcBef>
                <a:spcPts val="1395"/>
              </a:spcBef>
            </a:pPr>
            <a:r>
              <a:rPr lang="en-GB" sz="2400" dirty="0" smtClean="0">
                <a:latin typeface="Arial MT"/>
                <a:cs typeface="Arial MT"/>
              </a:rPr>
              <a:t>       Mme </a:t>
            </a:r>
            <a:r>
              <a:rPr sz="2800" dirty="0" err="1" smtClean="0">
                <a:latin typeface="Arial MT"/>
                <a:cs typeface="Arial MT"/>
              </a:rPr>
              <a:t>Mously</a:t>
            </a:r>
            <a:r>
              <a:rPr sz="2800" spc="-45" dirty="0" smtClean="0">
                <a:latin typeface="Arial MT"/>
                <a:cs typeface="Arial MT"/>
              </a:rPr>
              <a:t> </a:t>
            </a:r>
            <a:r>
              <a:rPr sz="2800" dirty="0">
                <a:latin typeface="Arial MT"/>
                <a:cs typeface="Arial MT"/>
              </a:rPr>
              <a:t>Diaw,</a:t>
            </a:r>
            <a:r>
              <a:rPr sz="2800" spc="-45" dirty="0">
                <a:latin typeface="Arial MT"/>
                <a:cs typeface="Arial MT"/>
              </a:rPr>
              <a:t> </a:t>
            </a:r>
            <a:r>
              <a:rPr dirty="0">
                <a:latin typeface="Arial MT"/>
                <a:cs typeface="Arial MT"/>
              </a:rPr>
              <a:t>data</a:t>
            </a:r>
            <a:r>
              <a:rPr spc="-25" dirty="0">
                <a:latin typeface="Arial MT"/>
                <a:cs typeface="Arial MT"/>
              </a:rPr>
              <a:t> </a:t>
            </a:r>
            <a:r>
              <a:rPr spc="-10" dirty="0">
                <a:latin typeface="Arial MT"/>
                <a:cs typeface="Arial MT"/>
              </a:rPr>
              <a:t>scientiste,</a:t>
            </a:r>
            <a:r>
              <a:rPr spc="-20" dirty="0">
                <a:latin typeface="Arial MT"/>
                <a:cs typeface="Arial MT"/>
              </a:rPr>
              <a:t> Chargée</a:t>
            </a:r>
            <a:r>
              <a:rPr spc="-30" dirty="0">
                <a:latin typeface="Arial MT"/>
                <a:cs typeface="Arial MT"/>
              </a:rPr>
              <a:t> </a:t>
            </a:r>
            <a:r>
              <a:rPr dirty="0">
                <a:latin typeface="Arial MT"/>
                <a:cs typeface="Arial MT"/>
              </a:rPr>
              <a:t>de</a:t>
            </a:r>
            <a:r>
              <a:rPr spc="-30" dirty="0">
                <a:latin typeface="Arial MT"/>
                <a:cs typeface="Arial MT"/>
              </a:rPr>
              <a:t> </a:t>
            </a:r>
            <a:r>
              <a:rPr dirty="0">
                <a:latin typeface="Arial MT"/>
                <a:cs typeface="Arial MT"/>
              </a:rPr>
              <a:t>cours</a:t>
            </a:r>
            <a:r>
              <a:rPr spc="-30" dirty="0">
                <a:latin typeface="Arial MT"/>
                <a:cs typeface="Arial MT"/>
              </a:rPr>
              <a:t> </a:t>
            </a:r>
            <a:r>
              <a:rPr dirty="0">
                <a:latin typeface="Arial MT"/>
                <a:cs typeface="Arial MT"/>
              </a:rPr>
              <a:t>de</a:t>
            </a:r>
            <a:r>
              <a:rPr spc="-15" dirty="0">
                <a:latin typeface="Arial MT"/>
                <a:cs typeface="Arial MT"/>
              </a:rPr>
              <a:t> </a:t>
            </a:r>
            <a:r>
              <a:rPr spc="-10" dirty="0">
                <a:latin typeface="Arial MT"/>
                <a:cs typeface="Arial MT"/>
              </a:rPr>
              <a:t>Machine</a:t>
            </a:r>
            <a:r>
              <a:rPr spc="-40" dirty="0">
                <a:latin typeface="Arial MT"/>
                <a:cs typeface="Arial MT"/>
              </a:rPr>
              <a:t> </a:t>
            </a:r>
            <a:r>
              <a:rPr spc="-10" dirty="0">
                <a:latin typeface="Arial MT"/>
                <a:cs typeface="Arial MT"/>
              </a:rPr>
              <a:t>Learning</a:t>
            </a:r>
            <a:endParaRPr dirty="0">
              <a:latin typeface="Arial MT"/>
              <a:cs typeface="Arial MT"/>
            </a:endParaRPr>
          </a:p>
        </p:txBody>
      </p:sp>
      <p:sp>
        <p:nvSpPr>
          <p:cNvPr id="20" name="object 20"/>
          <p:cNvSpPr txBox="1"/>
          <p:nvPr/>
        </p:nvSpPr>
        <p:spPr>
          <a:xfrm>
            <a:off x="2743200" y="2318196"/>
            <a:ext cx="14111322" cy="1675459"/>
          </a:xfrm>
          <a:prstGeom prst="rect">
            <a:avLst/>
          </a:prstGeom>
        </p:spPr>
        <p:txBody>
          <a:bodyPr vert="horz" wrap="square" lIns="0" tIns="13335" rIns="0" bIns="0" rtlCol="0">
            <a:spAutoFit/>
          </a:bodyPr>
          <a:lstStyle/>
          <a:p>
            <a:pPr marL="12700">
              <a:lnSpc>
                <a:spcPct val="100000"/>
              </a:lnSpc>
              <a:spcBef>
                <a:spcPts val="105"/>
              </a:spcBef>
            </a:pPr>
            <a:r>
              <a:rPr sz="2800" spc="-30" dirty="0">
                <a:solidFill>
                  <a:srgbClr val="0049AC"/>
                </a:solidFill>
                <a:latin typeface="Bahnschrift SemiBold" panose="020B0502040204020203" pitchFamily="34" charset="0"/>
                <a:cs typeface="Arial MT"/>
              </a:rPr>
              <a:t>Ecole</a:t>
            </a:r>
            <a:r>
              <a:rPr sz="2800" spc="35"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Nationale</a:t>
            </a:r>
            <a:r>
              <a:rPr sz="2800" spc="90"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de</a:t>
            </a:r>
            <a:r>
              <a:rPr sz="2800" spc="-30"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la</a:t>
            </a:r>
            <a:r>
              <a:rPr sz="2800" spc="60"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Statistique</a:t>
            </a:r>
            <a:r>
              <a:rPr sz="2800" spc="15"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et</a:t>
            </a:r>
            <a:r>
              <a:rPr sz="2800" spc="-60"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de</a:t>
            </a:r>
            <a:r>
              <a:rPr sz="2800" spc="-30" dirty="0">
                <a:solidFill>
                  <a:srgbClr val="0049AC"/>
                </a:solidFill>
                <a:latin typeface="Bahnschrift SemiBold" panose="020B0502040204020203" pitchFamily="34" charset="0"/>
                <a:cs typeface="Arial MT"/>
              </a:rPr>
              <a:t> </a:t>
            </a:r>
            <a:r>
              <a:rPr sz="2800" dirty="0">
                <a:solidFill>
                  <a:srgbClr val="0049AC"/>
                </a:solidFill>
                <a:latin typeface="Bahnschrift SemiBold" panose="020B0502040204020203" pitchFamily="34" charset="0"/>
                <a:cs typeface="Arial MT"/>
              </a:rPr>
              <a:t>l’Analyse</a:t>
            </a:r>
            <a:r>
              <a:rPr sz="2800" spc="215" dirty="0">
                <a:solidFill>
                  <a:srgbClr val="0049AC"/>
                </a:solidFill>
                <a:latin typeface="Bahnschrift SemiBold" panose="020B0502040204020203" pitchFamily="34" charset="0"/>
                <a:cs typeface="Arial MT"/>
              </a:rPr>
              <a:t> </a:t>
            </a:r>
            <a:r>
              <a:rPr sz="2800" spc="-20" dirty="0">
                <a:solidFill>
                  <a:srgbClr val="0049AC"/>
                </a:solidFill>
                <a:latin typeface="Bahnschrift SemiBold" panose="020B0502040204020203" pitchFamily="34" charset="0"/>
                <a:cs typeface="Arial MT"/>
              </a:rPr>
              <a:t>Economique</a:t>
            </a:r>
            <a:r>
              <a:rPr sz="2800" spc="-75" dirty="0">
                <a:solidFill>
                  <a:srgbClr val="0049AC"/>
                </a:solidFill>
                <a:latin typeface="Bahnschrift SemiBold" panose="020B0502040204020203" pitchFamily="34" charset="0"/>
                <a:cs typeface="Arial MT"/>
              </a:rPr>
              <a:t> </a:t>
            </a:r>
            <a:r>
              <a:rPr sz="2800" spc="-10" dirty="0">
                <a:solidFill>
                  <a:srgbClr val="0049AC"/>
                </a:solidFill>
                <a:latin typeface="Bahnschrift SemiBold" panose="020B0502040204020203" pitchFamily="34" charset="0"/>
                <a:cs typeface="Arial MT"/>
              </a:rPr>
              <a:t>Pierre</a:t>
            </a:r>
            <a:r>
              <a:rPr sz="2800" spc="-55" dirty="0">
                <a:solidFill>
                  <a:srgbClr val="0049AC"/>
                </a:solidFill>
                <a:latin typeface="Bahnschrift SemiBold" panose="020B0502040204020203" pitchFamily="34" charset="0"/>
                <a:cs typeface="Arial MT"/>
              </a:rPr>
              <a:t> </a:t>
            </a:r>
            <a:r>
              <a:rPr sz="2800" spc="-10" dirty="0" err="1" smtClean="0">
                <a:solidFill>
                  <a:srgbClr val="0049AC"/>
                </a:solidFill>
                <a:latin typeface="Bahnschrift SemiBold" panose="020B0502040204020203" pitchFamily="34" charset="0"/>
                <a:cs typeface="Arial MT"/>
              </a:rPr>
              <a:t>Ndiaye</a:t>
            </a:r>
            <a:r>
              <a:rPr lang="en-GB" sz="2800" spc="-10" dirty="0" smtClean="0">
                <a:solidFill>
                  <a:srgbClr val="0049AC"/>
                </a:solidFill>
                <a:latin typeface="Bahnschrift SemiBold" panose="020B0502040204020203" pitchFamily="34" charset="0"/>
                <a:cs typeface="Arial MT"/>
              </a:rPr>
              <a:t>_ENSAE</a:t>
            </a:r>
            <a:endParaRPr sz="2800" dirty="0">
              <a:latin typeface="Bahnschrift SemiBold" panose="020B0502040204020203" pitchFamily="34" charset="0"/>
              <a:cs typeface="Arial MT"/>
            </a:endParaRPr>
          </a:p>
          <a:p>
            <a:pPr marR="239395" algn="ctr">
              <a:lnSpc>
                <a:spcPct val="100000"/>
              </a:lnSpc>
              <a:spcBef>
                <a:spcPts val="5"/>
              </a:spcBef>
            </a:pPr>
            <a:endParaRPr lang="en-GB" sz="4000" spc="180" dirty="0" smtClean="0">
              <a:solidFill>
                <a:srgbClr val="0049AC"/>
              </a:solidFill>
              <a:uFill>
                <a:solidFill>
                  <a:srgbClr val="0049AC"/>
                </a:solidFill>
              </a:uFill>
              <a:latin typeface="Bahnschrift SemiBold" panose="020B0502040204020203" pitchFamily="34" charset="0"/>
              <a:cs typeface="Calibri" panose="020F0502020204030204"/>
            </a:endParaRPr>
          </a:p>
          <a:p>
            <a:pPr marR="239395" algn="ctr">
              <a:lnSpc>
                <a:spcPct val="100000"/>
              </a:lnSpc>
              <a:spcBef>
                <a:spcPts val="5"/>
              </a:spcBef>
            </a:pPr>
            <a:r>
              <a:rPr lang="en-GB" sz="4000" spc="180" dirty="0" err="1" smtClean="0">
                <a:solidFill>
                  <a:srgbClr val="0049AC"/>
                </a:solidFill>
                <a:uFill>
                  <a:solidFill>
                    <a:srgbClr val="0049AC"/>
                  </a:solidFill>
                </a:uFill>
                <a:latin typeface="Algerian" panose="04020705040A02060702" pitchFamily="82" charset="0"/>
                <a:cs typeface="Calibri" panose="020F0502020204030204"/>
              </a:rPr>
              <a:t>Cours</a:t>
            </a:r>
            <a:r>
              <a:rPr lang="en-GB" sz="4000" spc="180" dirty="0" smtClean="0">
                <a:solidFill>
                  <a:srgbClr val="0049AC"/>
                </a:solidFill>
                <a:uFill>
                  <a:solidFill>
                    <a:srgbClr val="0049AC"/>
                  </a:solidFill>
                </a:uFill>
                <a:latin typeface="Algerian" panose="04020705040A02060702" pitchFamily="82" charset="0"/>
                <a:cs typeface="Calibri" panose="020F0502020204030204"/>
              </a:rPr>
              <a:t> </a:t>
            </a:r>
            <a:r>
              <a:rPr sz="4000" spc="180" dirty="0" smtClean="0">
                <a:solidFill>
                  <a:srgbClr val="0049AC"/>
                </a:solidFill>
                <a:uFill>
                  <a:solidFill>
                    <a:srgbClr val="0049AC"/>
                  </a:solidFill>
                </a:uFill>
                <a:latin typeface="Algerian" panose="04020705040A02060702" pitchFamily="82" charset="0"/>
                <a:cs typeface="Calibri" panose="020F0502020204030204"/>
              </a:rPr>
              <a:t>Machine</a:t>
            </a:r>
            <a:r>
              <a:rPr sz="4000" spc="155" dirty="0" smtClean="0">
                <a:solidFill>
                  <a:srgbClr val="0049AC"/>
                </a:solidFill>
                <a:uFill>
                  <a:solidFill>
                    <a:srgbClr val="0049AC"/>
                  </a:solidFill>
                </a:uFill>
                <a:latin typeface="Algerian" panose="04020705040A02060702" pitchFamily="82" charset="0"/>
                <a:cs typeface="Calibri" panose="020F0502020204030204"/>
              </a:rPr>
              <a:t> </a:t>
            </a:r>
            <a:r>
              <a:rPr sz="4000" spc="150" dirty="0" smtClean="0">
                <a:solidFill>
                  <a:srgbClr val="0049AC"/>
                </a:solidFill>
                <a:uFill>
                  <a:solidFill>
                    <a:srgbClr val="0049AC"/>
                  </a:solidFill>
                </a:uFill>
                <a:latin typeface="Algerian" panose="04020705040A02060702" pitchFamily="82" charset="0"/>
                <a:cs typeface="Calibri" panose="020F0502020204030204"/>
              </a:rPr>
              <a:t>learning</a:t>
            </a:r>
            <a:r>
              <a:rPr lang="en-GB" sz="4000" spc="150" dirty="0" smtClean="0">
                <a:solidFill>
                  <a:srgbClr val="0049AC"/>
                </a:solidFill>
                <a:uFill>
                  <a:solidFill>
                    <a:srgbClr val="0049AC"/>
                  </a:solidFill>
                </a:uFill>
                <a:latin typeface="Algerian" panose="04020705040A02060702" pitchFamily="82" charset="0"/>
                <a:cs typeface="Calibri" panose="020F0502020204030204"/>
              </a:rPr>
              <a:t> </a:t>
            </a:r>
            <a:r>
              <a:rPr sz="4000" spc="150" dirty="0" smtClean="0">
                <a:solidFill>
                  <a:srgbClr val="0049AC"/>
                </a:solidFill>
                <a:uFill>
                  <a:solidFill>
                    <a:srgbClr val="0049AC"/>
                  </a:solidFill>
                </a:uFill>
                <a:latin typeface="Algerian" panose="04020705040A02060702" pitchFamily="82" charset="0"/>
                <a:cs typeface="Calibri" panose="020F0502020204030204"/>
              </a:rPr>
              <a:t>-</a:t>
            </a:r>
            <a:r>
              <a:rPr lang="en-GB" sz="4000" spc="150" dirty="0" smtClean="0">
                <a:solidFill>
                  <a:srgbClr val="0049AC"/>
                </a:solidFill>
                <a:uFill>
                  <a:solidFill>
                    <a:srgbClr val="0049AC"/>
                  </a:solidFill>
                </a:uFill>
                <a:latin typeface="Algerian" panose="04020705040A02060702" pitchFamily="82" charset="0"/>
                <a:cs typeface="Calibri" panose="020F0502020204030204"/>
              </a:rPr>
              <a:t> </a:t>
            </a:r>
            <a:r>
              <a:rPr sz="4000" spc="105" dirty="0" smtClean="0">
                <a:solidFill>
                  <a:srgbClr val="0049AC"/>
                </a:solidFill>
                <a:uFill>
                  <a:solidFill>
                    <a:srgbClr val="0049AC"/>
                  </a:solidFill>
                </a:uFill>
                <a:latin typeface="Algerian" panose="04020705040A02060702" pitchFamily="82" charset="0"/>
                <a:cs typeface="Calibri" panose="020F0502020204030204"/>
              </a:rPr>
              <a:t>2</a:t>
            </a:r>
            <a:endParaRPr sz="4000" dirty="0">
              <a:latin typeface="Algerian" panose="04020705040A02060702" pitchFamily="82" charset="0"/>
              <a:cs typeface="Calibri" panose="020F0502020204030204"/>
            </a:endParaRPr>
          </a:p>
        </p:txBody>
      </p:sp>
      <p:pic>
        <p:nvPicPr>
          <p:cNvPr id="21" name="Image 20"/>
          <p:cNvPicPr>
            <a:picLocks noChangeAspect="1"/>
          </p:cNvPicPr>
          <p:nvPr/>
        </p:nvPicPr>
        <p:blipFill>
          <a:blip r:embed="rId8"/>
          <a:stretch>
            <a:fillRect/>
          </a:stretch>
        </p:blipFill>
        <p:spPr>
          <a:xfrm>
            <a:off x="1396" y="749"/>
            <a:ext cx="2437004" cy="1490063"/>
          </a:xfrm>
          <a:prstGeom prst="rect">
            <a:avLst/>
          </a:prstGeom>
        </p:spPr>
      </p:pic>
      <p:pic>
        <p:nvPicPr>
          <p:cNvPr id="22" name="Image 21"/>
          <p:cNvPicPr>
            <a:picLocks noChangeAspect="1"/>
          </p:cNvPicPr>
          <p:nvPr/>
        </p:nvPicPr>
        <p:blipFill>
          <a:blip r:embed="rId8"/>
          <a:stretch>
            <a:fillRect/>
          </a:stretch>
        </p:blipFill>
        <p:spPr>
          <a:xfrm>
            <a:off x="15831485" y="8802066"/>
            <a:ext cx="2437004" cy="1490063"/>
          </a:xfrm>
          <a:prstGeom prst="rect">
            <a:avLst/>
          </a:prstGeom>
        </p:spPr>
      </p:pic>
      <p:sp>
        <p:nvSpPr>
          <p:cNvPr id="23" name="Rectangle 22"/>
          <p:cNvSpPr/>
          <p:nvPr/>
        </p:nvSpPr>
        <p:spPr>
          <a:xfrm>
            <a:off x="2261278" y="4533900"/>
            <a:ext cx="14670169" cy="1664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2297709" y="5687794"/>
            <a:ext cx="14670169" cy="1664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23663"/>
            <a:ext cx="15392400" cy="2249424"/>
          </a:xfrm>
        </p:spPr>
        <p:txBody>
          <a:bodyPr>
            <a:normAutofit/>
          </a:bodyPr>
          <a:lstStyle/>
          <a:p>
            <a:pPr algn="ctr">
              <a:lnSpc>
                <a:spcPts val="8400"/>
              </a:lnSpc>
            </a:pPr>
            <a:r>
              <a:rPr lang="en-US" sz="4400" b="1" dirty="0" err="1">
                <a:solidFill>
                  <a:schemeClr val="accent1">
                    <a:lumMod val="75000"/>
                  </a:schemeClr>
                </a:solidFill>
              </a:rPr>
              <a:t>Analyse</a:t>
            </a:r>
            <a:r>
              <a:rPr lang="en-US" sz="4400" b="1" dirty="0">
                <a:solidFill>
                  <a:schemeClr val="accent1">
                    <a:lumMod val="75000"/>
                  </a:schemeClr>
                </a:solidFill>
              </a:rPr>
              <a:t> </a:t>
            </a:r>
            <a:r>
              <a:rPr lang="en-US" sz="4400" b="1" dirty="0" err="1">
                <a:solidFill>
                  <a:schemeClr val="accent1">
                    <a:lumMod val="75000"/>
                  </a:schemeClr>
                </a:solidFill>
              </a:rPr>
              <a:t>exploratoire</a:t>
            </a:r>
            <a:r>
              <a:rPr lang="en-US" sz="4400" b="1" dirty="0">
                <a:solidFill>
                  <a:schemeClr val="accent1">
                    <a:lumMod val="75000"/>
                  </a:schemeClr>
                </a:solidFill>
              </a:rPr>
              <a:t> des </a:t>
            </a:r>
            <a:r>
              <a:rPr lang="en-US" sz="4400" b="1" dirty="0" err="1">
                <a:solidFill>
                  <a:schemeClr val="accent1">
                    <a:lumMod val="75000"/>
                  </a:schemeClr>
                </a:solidFill>
              </a:rPr>
              <a:t>données</a:t>
            </a:r>
            <a:endParaRPr lang="en-US" sz="4400" b="1" dirty="0">
              <a:solidFill>
                <a:schemeClr val="accent1">
                  <a:lumMod val="75000"/>
                </a:schemeClr>
              </a:solidFill>
            </a:endParaRPr>
          </a:p>
        </p:txBody>
      </p:sp>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3030200"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4" name="ZoneTexte 3"/>
          <p:cNvSpPr txBox="1"/>
          <p:nvPr/>
        </p:nvSpPr>
        <p:spPr>
          <a:xfrm>
            <a:off x="1196699" y="2106022"/>
            <a:ext cx="12418647" cy="523220"/>
          </a:xfrm>
          <a:prstGeom prst="rect">
            <a:avLst/>
          </a:prstGeom>
          <a:noFill/>
        </p:spPr>
        <p:txBody>
          <a:bodyPr wrap="square" rtlCol="0">
            <a:spAutoFit/>
          </a:bodyPr>
          <a:lstStyle/>
          <a:p>
            <a:pPr marL="514350" indent="-514350">
              <a:buFont typeface="Wingdings" panose="05000000000000000000" pitchFamily="2" charset="2"/>
              <a:buChar char="v"/>
            </a:pPr>
            <a:r>
              <a:rPr lang="fr-FR" sz="2800" b="1" dirty="0"/>
              <a:t>Visualisation des Longueurs Moyennes des Mots dans les Tweets</a:t>
            </a:r>
            <a:endParaRPr lang="fr-FR" sz="2800" b="1" dirty="0"/>
          </a:p>
        </p:txBody>
      </p:sp>
      <p:sp>
        <p:nvSpPr>
          <p:cNvPr id="17" name="ZoneTexte 16"/>
          <p:cNvSpPr txBox="1"/>
          <p:nvPr/>
        </p:nvSpPr>
        <p:spPr>
          <a:xfrm>
            <a:off x="3015881" y="211258"/>
            <a:ext cx="3429000" cy="646331"/>
          </a:xfrm>
          <a:prstGeom prst="rect">
            <a:avLst/>
          </a:prstGeom>
          <a:noFill/>
        </p:spPr>
        <p:txBody>
          <a:bodyPr wrap="square" rtlCol="0">
            <a:spAutoFit/>
          </a:bodyPr>
          <a:lstStyle/>
          <a:p>
            <a:r>
              <a:rPr lang="en-US" sz="3600" b="1" dirty="0" err="1" smtClean="0">
                <a:solidFill>
                  <a:srgbClr val="2B4A9D"/>
                </a:solidFill>
              </a:rPr>
              <a:t>Methodologie</a:t>
            </a:r>
            <a:r>
              <a:rPr lang="en-US" sz="3600" b="1" dirty="0" smtClean="0">
                <a:solidFill>
                  <a:srgbClr val="2B4A9D"/>
                </a:solidFill>
              </a:rPr>
              <a:t>: </a:t>
            </a:r>
            <a:endParaRPr lang="en-US" sz="3600" b="1" dirty="0">
              <a:solidFill>
                <a:srgbClr val="2B4A9D"/>
              </a:solidFill>
            </a:endParaRPr>
          </a:p>
        </p:txBody>
      </p:sp>
      <p:pic>
        <p:nvPicPr>
          <p:cNvPr id="15" name="Image 14"/>
          <p:cNvPicPr>
            <a:picLocks noChangeAspect="1"/>
          </p:cNvPicPr>
          <p:nvPr/>
        </p:nvPicPr>
        <p:blipFill>
          <a:blip r:embed="rId3"/>
          <a:stretch>
            <a:fillRect/>
          </a:stretch>
        </p:blipFill>
        <p:spPr>
          <a:xfrm>
            <a:off x="50800" y="2681457"/>
            <a:ext cx="12446000" cy="7289329"/>
          </a:xfrm>
          <a:prstGeom prst="rect">
            <a:avLst/>
          </a:prstGeom>
        </p:spPr>
      </p:pic>
      <p:sp>
        <p:nvSpPr>
          <p:cNvPr id="16" name="ZoneTexte 15"/>
          <p:cNvSpPr txBox="1"/>
          <p:nvPr/>
        </p:nvSpPr>
        <p:spPr>
          <a:xfrm>
            <a:off x="13258800" y="4639008"/>
            <a:ext cx="5029200" cy="2031325"/>
          </a:xfrm>
          <a:prstGeom prst="rect">
            <a:avLst/>
          </a:prstGeom>
          <a:solidFill>
            <a:schemeClr val="accent1"/>
          </a:solidFill>
        </p:spPr>
        <p:txBody>
          <a:bodyPr wrap="square" rtlCol="0">
            <a:spAutoFit/>
          </a:bodyPr>
          <a:lstStyle/>
          <a:p>
            <a:endParaRPr lang="fr-FR" dirty="0" smtClean="0">
              <a:solidFill>
                <a:schemeClr val="bg1"/>
              </a:solidFill>
            </a:endParaRPr>
          </a:p>
          <a:p>
            <a:pPr algn="just"/>
            <a:r>
              <a:rPr lang="fr-FR" dirty="0" smtClean="0">
                <a:solidFill>
                  <a:schemeClr val="bg1"/>
                </a:solidFill>
              </a:rPr>
              <a:t>D'après </a:t>
            </a:r>
            <a:r>
              <a:rPr lang="fr-FR" dirty="0">
                <a:solidFill>
                  <a:schemeClr val="bg1"/>
                </a:solidFill>
              </a:rPr>
              <a:t>le </a:t>
            </a:r>
            <a:r>
              <a:rPr lang="fr-FR" dirty="0" err="1">
                <a:solidFill>
                  <a:schemeClr val="bg1"/>
                </a:solidFill>
              </a:rPr>
              <a:t>distplot</a:t>
            </a:r>
            <a:r>
              <a:rPr lang="fr-FR" dirty="0">
                <a:solidFill>
                  <a:schemeClr val="bg1"/>
                </a:solidFill>
              </a:rPr>
              <a:t>, le nombre moyen de mots pour les tweets réels de catastrophe se situe dans la plage de 5 à 7,5, tandis que pour les tweets de fausse catastrophe, il se situe dans la plage de 4 à 6</a:t>
            </a:r>
            <a:r>
              <a:rPr lang="fr-FR" dirty="0" smtClean="0">
                <a:solidFill>
                  <a:schemeClr val="bg1"/>
                </a:solidFill>
              </a:rPr>
              <a:t>.</a:t>
            </a:r>
            <a:endParaRPr lang="fr-FR" dirty="0" smtClean="0">
              <a:solidFill>
                <a:schemeClr val="bg1"/>
              </a:solidFill>
            </a:endParaRPr>
          </a:p>
          <a:p>
            <a:endParaRPr lang="fr-FR"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23663"/>
            <a:ext cx="15392400" cy="2249424"/>
          </a:xfrm>
        </p:spPr>
        <p:txBody>
          <a:bodyPr>
            <a:normAutofit/>
          </a:bodyPr>
          <a:lstStyle/>
          <a:p>
            <a:pPr algn="ctr">
              <a:lnSpc>
                <a:spcPts val="8400"/>
              </a:lnSpc>
            </a:pPr>
            <a:r>
              <a:rPr lang="en-US" sz="4400" b="1" dirty="0" err="1">
                <a:solidFill>
                  <a:schemeClr val="accent1">
                    <a:lumMod val="75000"/>
                  </a:schemeClr>
                </a:solidFill>
              </a:rPr>
              <a:t>Analyse</a:t>
            </a:r>
            <a:r>
              <a:rPr lang="en-US" sz="4400" b="1" dirty="0">
                <a:solidFill>
                  <a:schemeClr val="accent1">
                    <a:lumMod val="75000"/>
                  </a:schemeClr>
                </a:solidFill>
              </a:rPr>
              <a:t> </a:t>
            </a:r>
            <a:r>
              <a:rPr lang="en-US" sz="4400" b="1" dirty="0" err="1">
                <a:solidFill>
                  <a:schemeClr val="accent1">
                    <a:lumMod val="75000"/>
                  </a:schemeClr>
                </a:solidFill>
              </a:rPr>
              <a:t>exploratoire</a:t>
            </a:r>
            <a:r>
              <a:rPr lang="en-US" sz="4400" b="1" dirty="0">
                <a:solidFill>
                  <a:schemeClr val="accent1">
                    <a:lumMod val="75000"/>
                  </a:schemeClr>
                </a:solidFill>
              </a:rPr>
              <a:t> des </a:t>
            </a:r>
            <a:r>
              <a:rPr lang="en-US" sz="4400" b="1" dirty="0" err="1">
                <a:solidFill>
                  <a:schemeClr val="accent1">
                    <a:lumMod val="75000"/>
                  </a:schemeClr>
                </a:solidFill>
              </a:rPr>
              <a:t>données</a:t>
            </a:r>
            <a:endParaRPr lang="en-US" sz="4400" b="1" dirty="0">
              <a:solidFill>
                <a:schemeClr val="accent1">
                  <a:lumMod val="75000"/>
                </a:schemeClr>
              </a:solidFill>
            </a:endParaRPr>
          </a:p>
        </p:txBody>
      </p:sp>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2758595"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4" name="ZoneTexte 3"/>
          <p:cNvSpPr txBox="1"/>
          <p:nvPr/>
        </p:nvSpPr>
        <p:spPr>
          <a:xfrm>
            <a:off x="72571" y="2075324"/>
            <a:ext cx="13928133" cy="492443"/>
          </a:xfrm>
          <a:prstGeom prst="rect">
            <a:avLst/>
          </a:prstGeom>
          <a:noFill/>
        </p:spPr>
        <p:txBody>
          <a:bodyPr wrap="square" rtlCol="0">
            <a:spAutoFit/>
          </a:bodyPr>
          <a:lstStyle/>
          <a:p>
            <a:pPr marL="457200" indent="-457200">
              <a:buFont typeface="Wingdings" panose="05000000000000000000" pitchFamily="2" charset="2"/>
              <a:buChar char="v"/>
            </a:pPr>
            <a:r>
              <a:rPr lang="fr-FR" sz="2600" b="1" dirty="0">
                <a:solidFill>
                  <a:schemeClr val="accent1">
                    <a:lumMod val="75000"/>
                  </a:schemeClr>
                </a:solidFill>
              </a:rPr>
              <a:t>Visualisation des Mots Vides les Plus Courants dans les Données Textuelles</a:t>
            </a:r>
            <a:endParaRPr lang="fr-FR" sz="2600" b="1" dirty="0">
              <a:solidFill>
                <a:schemeClr val="accent1">
                  <a:lumMod val="75000"/>
                </a:schemeClr>
              </a:solidFill>
            </a:endParaRPr>
          </a:p>
        </p:txBody>
      </p:sp>
      <p:sp>
        <p:nvSpPr>
          <p:cNvPr id="17" name="ZoneTexte 16"/>
          <p:cNvSpPr txBox="1"/>
          <p:nvPr/>
        </p:nvSpPr>
        <p:spPr>
          <a:xfrm>
            <a:off x="2768600" y="255342"/>
            <a:ext cx="3739781" cy="646331"/>
          </a:xfrm>
          <a:prstGeom prst="rect">
            <a:avLst/>
          </a:prstGeom>
          <a:noFill/>
        </p:spPr>
        <p:txBody>
          <a:bodyPr wrap="square" rtlCol="0">
            <a:spAutoFit/>
          </a:bodyPr>
          <a:lstStyle/>
          <a:p>
            <a:r>
              <a:rPr lang="en-US" sz="3600" b="1" dirty="0" err="1" smtClean="0">
                <a:solidFill>
                  <a:srgbClr val="2B4A9D"/>
                </a:solidFill>
              </a:rPr>
              <a:t>Methodologie</a:t>
            </a:r>
            <a:r>
              <a:rPr lang="en-US" sz="3600" b="1" dirty="0" smtClean="0">
                <a:solidFill>
                  <a:srgbClr val="2B4A9D"/>
                </a:solidFill>
              </a:rPr>
              <a:t> : </a:t>
            </a:r>
            <a:endParaRPr lang="en-US" sz="3600" b="1" dirty="0">
              <a:solidFill>
                <a:srgbClr val="2B4A9D"/>
              </a:solidFill>
            </a:endParaRPr>
          </a:p>
        </p:txBody>
      </p:sp>
      <p:sp>
        <p:nvSpPr>
          <p:cNvPr id="16" name="ZoneTexte 15"/>
          <p:cNvSpPr txBox="1"/>
          <p:nvPr/>
        </p:nvSpPr>
        <p:spPr>
          <a:xfrm>
            <a:off x="12997542" y="1943100"/>
            <a:ext cx="5279572" cy="3431709"/>
          </a:xfrm>
          <a:prstGeom prst="rect">
            <a:avLst/>
          </a:prstGeom>
          <a:solidFill>
            <a:schemeClr val="bg1"/>
          </a:solidFill>
        </p:spPr>
        <p:txBody>
          <a:bodyPr wrap="square" rtlCol="0">
            <a:spAutoFit/>
          </a:bodyPr>
          <a:lstStyle/>
          <a:p>
            <a:endParaRPr lang="fr-FR" dirty="0" smtClean="0">
              <a:solidFill>
                <a:schemeClr val="bg1"/>
              </a:solidFill>
            </a:endParaRPr>
          </a:p>
          <a:p>
            <a:r>
              <a:rPr lang="fr-FR" sz="1900" b="1" dirty="0">
                <a:solidFill>
                  <a:schemeClr val="accent1">
                    <a:lumMod val="75000"/>
                  </a:schemeClr>
                </a:solidFill>
              </a:rPr>
              <a:t>Qu'est-ce que les </a:t>
            </a:r>
            <a:r>
              <a:rPr lang="fr-FR" sz="1900" b="1" dirty="0" err="1">
                <a:solidFill>
                  <a:schemeClr val="accent1">
                    <a:lumMod val="75000"/>
                  </a:schemeClr>
                </a:solidFill>
              </a:rPr>
              <a:t>stopwords</a:t>
            </a:r>
            <a:r>
              <a:rPr lang="fr-FR" sz="1900" b="1" dirty="0">
                <a:solidFill>
                  <a:schemeClr val="accent1">
                    <a:lumMod val="75000"/>
                  </a:schemeClr>
                </a:solidFill>
              </a:rPr>
              <a:t> (mots vides) ?</a:t>
            </a:r>
            <a:endParaRPr lang="fr-FR" sz="1900" b="1" dirty="0">
              <a:solidFill>
                <a:schemeClr val="accent1">
                  <a:lumMod val="75000"/>
                </a:schemeClr>
              </a:solidFill>
            </a:endParaRPr>
          </a:p>
          <a:p>
            <a:endParaRPr lang="fr-FR" dirty="0" smtClean="0"/>
          </a:p>
          <a:p>
            <a:endParaRPr lang="en-GB" dirty="0" smtClean="0">
              <a:solidFill>
                <a:schemeClr val="bg1"/>
              </a:solidFill>
            </a:endParaRPr>
          </a:p>
          <a:p>
            <a:pPr algn="just"/>
            <a:r>
              <a:rPr lang="fr-FR" dirty="0"/>
              <a:t>L</a:t>
            </a:r>
            <a:r>
              <a:rPr lang="fr-FR" dirty="0" smtClean="0"/>
              <a:t>es mots vides sont des mots qui sont filtrés avant ou après le traitement des données en langage naturel (texte). Bien que "mots vides" se réfère généralement aux mots les plus courants dans une langue, tous les outils de traitement du langage naturel n'utilisent pas une liste universelle unique de mots vides.</a:t>
            </a:r>
            <a:endParaRPr lang="fr-FR" dirty="0" smtClean="0"/>
          </a:p>
          <a:p>
            <a:endParaRPr lang="fr-FR" dirty="0">
              <a:solidFill>
                <a:schemeClr val="bg1"/>
              </a:solidFill>
            </a:endParaRPr>
          </a:p>
        </p:txBody>
      </p:sp>
      <p:sp>
        <p:nvSpPr>
          <p:cNvPr id="3" name="ZoneTexte 2"/>
          <p:cNvSpPr txBox="1"/>
          <p:nvPr/>
        </p:nvSpPr>
        <p:spPr>
          <a:xfrm>
            <a:off x="250367" y="2743392"/>
            <a:ext cx="12398833" cy="2369880"/>
          </a:xfrm>
          <a:prstGeom prst="rect">
            <a:avLst/>
          </a:prstGeom>
          <a:noFill/>
        </p:spPr>
        <p:txBody>
          <a:bodyPr wrap="square" rtlCol="0">
            <a:spAutoFit/>
          </a:bodyPr>
          <a:lstStyle/>
          <a:p>
            <a:pPr algn="just"/>
            <a:r>
              <a:rPr lang="fr-FR" sz="2600" dirty="0">
                <a:latin typeface="Times New Roman" panose="02020603050405020304" pitchFamily="18" charset="0"/>
                <a:cs typeface="Times New Roman" panose="02020603050405020304" pitchFamily="18" charset="0"/>
              </a:rPr>
              <a:t>En linguistique et en traitement du langage naturel (NLP), un corpus (littéralement du latin pour "corps") désigne une collection de textes. Ces collections peuvent être constituées de textes dans une seule langue ou peuvent couvrir plusieurs langues</a:t>
            </a:r>
            <a:r>
              <a:rPr lang="fr-FR" sz="2600" dirty="0" smtClean="0">
                <a:latin typeface="Times New Roman" panose="02020603050405020304" pitchFamily="18" charset="0"/>
                <a:cs typeface="Times New Roman" panose="02020603050405020304" pitchFamily="18" charset="0"/>
              </a:rPr>
              <a:t>.</a:t>
            </a:r>
            <a:endParaRPr lang="fr-FR" sz="2600" dirty="0" smtClean="0">
              <a:latin typeface="Times New Roman" panose="02020603050405020304" pitchFamily="18" charset="0"/>
              <a:cs typeface="Times New Roman" panose="02020603050405020304" pitchFamily="18" charset="0"/>
            </a:endParaRPr>
          </a:p>
          <a:p>
            <a:pPr algn="just"/>
            <a:endParaRPr lang="en-GB" sz="2600" dirty="0">
              <a:latin typeface="Times New Roman" panose="02020603050405020304" pitchFamily="18" charset="0"/>
              <a:cs typeface="Times New Roman" panose="02020603050405020304" pitchFamily="18" charset="0"/>
            </a:endParaRPr>
          </a:p>
          <a:p>
            <a:pPr algn="just"/>
            <a:endParaRPr lang="fr-FR" sz="2600" dirty="0" smtClean="0">
              <a:latin typeface="Times New Roman" panose="02020603050405020304" pitchFamily="18" charset="0"/>
              <a:cs typeface="Times New Roman" panose="02020603050405020304" pitchFamily="18" charset="0"/>
            </a:endParaRPr>
          </a:p>
          <a:p>
            <a:endParaRPr lang="fr-FR" dirty="0"/>
          </a:p>
        </p:txBody>
      </p:sp>
      <p:pic>
        <p:nvPicPr>
          <p:cNvPr id="18" name="Image 17"/>
          <p:cNvPicPr>
            <a:picLocks noChangeAspect="1"/>
          </p:cNvPicPr>
          <p:nvPr/>
        </p:nvPicPr>
        <p:blipFill>
          <a:blip r:embed="rId3"/>
          <a:stretch>
            <a:fillRect/>
          </a:stretch>
        </p:blipFill>
        <p:spPr>
          <a:xfrm>
            <a:off x="0" y="4152900"/>
            <a:ext cx="12758595" cy="5687081"/>
          </a:xfrm>
          <a:prstGeom prst="rect">
            <a:avLst/>
          </a:prstGeom>
        </p:spPr>
      </p:pic>
      <p:sp>
        <p:nvSpPr>
          <p:cNvPr id="19" name="ZoneTexte 18"/>
          <p:cNvSpPr txBox="1"/>
          <p:nvPr/>
        </p:nvSpPr>
        <p:spPr>
          <a:xfrm>
            <a:off x="13323610" y="6221573"/>
            <a:ext cx="4415703" cy="1200329"/>
          </a:xfrm>
          <a:prstGeom prst="rect">
            <a:avLst/>
          </a:prstGeom>
          <a:noFill/>
        </p:spPr>
        <p:txBody>
          <a:bodyPr wrap="square" rtlCol="0">
            <a:spAutoFit/>
          </a:bodyPr>
          <a:lstStyle/>
          <a:p>
            <a:pPr algn="just"/>
            <a:r>
              <a:rPr lang="fr-FR" b="1" dirty="0">
                <a:solidFill>
                  <a:schemeClr val="accent1">
                    <a:lumMod val="75000"/>
                  </a:schemeClr>
                </a:solidFill>
              </a:rPr>
              <a:t>Les </a:t>
            </a:r>
            <a:r>
              <a:rPr lang="fr-FR" b="1" dirty="0" smtClean="0">
                <a:solidFill>
                  <a:schemeClr val="accent1">
                    <a:lumMod val="75000"/>
                  </a:schemeClr>
                </a:solidFill>
              </a:rPr>
              <a:t>Graphiques a Barres </a:t>
            </a:r>
            <a:r>
              <a:rPr lang="fr-FR" b="1" dirty="0">
                <a:solidFill>
                  <a:schemeClr val="accent1">
                    <a:lumMod val="75000"/>
                  </a:schemeClr>
                </a:solidFill>
              </a:rPr>
              <a:t>affichent les 10 mots vides les plus fréquents dans les tweets où 'the' est le plus fréquent dans les deux </a:t>
            </a:r>
            <a:r>
              <a:rPr lang="fr-FR" b="1" dirty="0" smtClean="0">
                <a:solidFill>
                  <a:schemeClr val="accent1">
                    <a:lumMod val="75000"/>
                  </a:schemeClr>
                </a:solidFill>
              </a:rPr>
              <a:t>groupes.</a:t>
            </a:r>
            <a:endParaRPr lang="fr-FR" b="1" dirty="0">
              <a:solidFill>
                <a:schemeClr val="accent1">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992616" y="240449"/>
            <a:ext cx="1831974" cy="17297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4" name="Group 4"/>
          <p:cNvGrpSpPr/>
          <p:nvPr/>
        </p:nvGrpSpPr>
        <p:grpSpPr>
          <a:xfrm rot="-2700000">
            <a:off x="-1531345" y="-75416"/>
            <a:ext cx="2755011" cy="24201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8100000">
            <a:off x="16778099" y="-292307"/>
            <a:ext cx="3090723" cy="309072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8" name="Group 8"/>
          <p:cNvGrpSpPr/>
          <p:nvPr/>
        </p:nvGrpSpPr>
        <p:grpSpPr>
          <a:xfrm rot="-2700000">
            <a:off x="16945955" y="-124452"/>
            <a:ext cx="2755011" cy="27550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a:off x="9249515" y="2351842"/>
            <a:ext cx="8801100" cy="7935158"/>
            <a:chOff x="0" y="0"/>
            <a:chExt cx="3210665" cy="2647756"/>
          </a:xfrm>
        </p:grpSpPr>
        <p:sp>
          <p:nvSpPr>
            <p:cNvPr id="11" name="Freeform 11"/>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sp>
      </p:grpSp>
      <p:grpSp>
        <p:nvGrpSpPr>
          <p:cNvPr id="12" name="Group 12"/>
          <p:cNvGrpSpPr/>
          <p:nvPr/>
        </p:nvGrpSpPr>
        <p:grpSpPr>
          <a:xfrm>
            <a:off x="18802" y="2351842"/>
            <a:ext cx="9230713" cy="7935158"/>
            <a:chOff x="0" y="0"/>
            <a:chExt cx="3210665" cy="2647756"/>
          </a:xfrm>
        </p:grpSpPr>
        <p:sp>
          <p:nvSpPr>
            <p:cNvPr id="13" name="Freeform 13"/>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sp>
      </p:grpSp>
      <p:grpSp>
        <p:nvGrpSpPr>
          <p:cNvPr id="16" name="Group 16"/>
          <p:cNvGrpSpPr/>
          <p:nvPr/>
        </p:nvGrpSpPr>
        <p:grpSpPr>
          <a:xfrm>
            <a:off x="5943600" y="4716075"/>
            <a:ext cx="2859768" cy="5275882"/>
            <a:chOff x="0" y="0"/>
            <a:chExt cx="5308600" cy="8585200"/>
          </a:xfrm>
        </p:grpSpPr>
        <p:pic>
          <p:nvPicPr>
            <p:cNvPr id="17" name="Picture 17"/>
            <p:cNvPicPr>
              <a:picLocks noChangeAspect="1"/>
            </p:cNvPicPr>
            <p:nvPr/>
          </p:nvPicPr>
          <p:blipFill>
            <a:blip r:embed="rId1"/>
            <a:srcRect l="64791" t="13099" b="1515"/>
            <a:stretch>
              <a:fillRect/>
            </a:stretch>
          </p:blipFill>
          <p:spPr>
            <a:xfrm>
              <a:off x="0" y="0"/>
              <a:ext cx="5308600" cy="8585200"/>
            </a:xfrm>
            <a:prstGeom prst="rect">
              <a:avLst/>
            </a:prstGeom>
          </p:spPr>
        </p:pic>
      </p:grpSp>
      <p:sp>
        <p:nvSpPr>
          <p:cNvPr id="18" name="TextBox 18"/>
          <p:cNvSpPr txBox="1"/>
          <p:nvPr/>
        </p:nvSpPr>
        <p:spPr>
          <a:xfrm>
            <a:off x="1019339" y="188750"/>
            <a:ext cx="15327005" cy="677108"/>
          </a:xfrm>
          <a:prstGeom prst="rect">
            <a:avLst/>
          </a:prstGeom>
          <a:ln>
            <a:solidFill>
              <a:schemeClr val="accent1"/>
            </a:solidFill>
          </a:ln>
        </p:spPr>
        <p:txBody>
          <a:bodyPr lIns="0" tIns="0" rIns="0" bIns="0" rtlCol="0" anchor="t">
            <a:spAutoFit/>
          </a:bodyPr>
          <a:lstStyle/>
          <a:p>
            <a:pPr algn="ctr"/>
            <a:r>
              <a:rPr lang="fr-FR" sz="4400" b="1" dirty="0">
                <a:solidFill>
                  <a:schemeClr val="accent1">
                    <a:lumMod val="75000"/>
                  </a:schemeClr>
                </a:solidFill>
              </a:rPr>
              <a:t>Nettoyage des Données</a:t>
            </a:r>
            <a:endParaRPr lang="fr-FR" sz="4400" b="1" dirty="0">
              <a:solidFill>
                <a:schemeClr val="accent1">
                  <a:lumMod val="75000"/>
                </a:schemeClr>
              </a:solidFill>
            </a:endParaRPr>
          </a:p>
        </p:txBody>
      </p:sp>
      <p:sp>
        <p:nvSpPr>
          <p:cNvPr id="20" name="TextBox 20"/>
          <p:cNvSpPr txBox="1"/>
          <p:nvPr/>
        </p:nvSpPr>
        <p:spPr>
          <a:xfrm>
            <a:off x="0" y="4773362"/>
            <a:ext cx="4548828" cy="844014"/>
          </a:xfrm>
          <a:prstGeom prst="rect">
            <a:avLst/>
          </a:prstGeom>
        </p:spPr>
        <p:txBody>
          <a:bodyPr wrap="square" lIns="0" tIns="0" rIns="0" bIns="0" rtlCol="0" anchor="t">
            <a:spAutoFit/>
          </a:bodyPr>
          <a:lstStyle/>
          <a:p>
            <a:pPr algn="ctr">
              <a:lnSpc>
                <a:spcPts val="7350"/>
              </a:lnSpc>
            </a:pPr>
            <a:r>
              <a:rPr lang="en-US" sz="4400" spc="349" dirty="0" smtClean="0">
                <a:solidFill>
                  <a:srgbClr val="FFFFFF"/>
                </a:solidFill>
                <a:latin typeface="Times New Roman" panose="02020603050405020304" pitchFamily="18" charset="0"/>
                <a:cs typeface="Times New Roman" panose="02020603050405020304" pitchFamily="18" charset="0"/>
              </a:rPr>
              <a:t>La </a:t>
            </a:r>
            <a:r>
              <a:rPr lang="en-US" sz="4400" spc="349" dirty="0" err="1" smtClean="0">
                <a:solidFill>
                  <a:srgbClr val="FFFFFF"/>
                </a:solidFill>
                <a:latin typeface="Times New Roman" panose="02020603050405020304" pitchFamily="18" charset="0"/>
                <a:cs typeface="Times New Roman" panose="02020603050405020304" pitchFamily="18" charset="0"/>
              </a:rPr>
              <a:t>racinisation</a:t>
            </a:r>
            <a:r>
              <a:rPr lang="en-US" sz="4400" spc="349" dirty="0" smtClean="0">
                <a:solidFill>
                  <a:srgbClr val="FFFFFF"/>
                </a:solidFill>
                <a:latin typeface="Times New Roman" panose="02020603050405020304" pitchFamily="18" charset="0"/>
                <a:cs typeface="Times New Roman" panose="02020603050405020304" pitchFamily="18" charset="0"/>
              </a:rPr>
              <a:t> ?</a:t>
            </a:r>
            <a:endParaRPr lang="en-US" sz="4400" spc="349" dirty="0">
              <a:solidFill>
                <a:srgbClr val="FFFFFF"/>
              </a:solidFill>
              <a:latin typeface="Times New Roman" panose="02020603050405020304" pitchFamily="18" charset="0"/>
              <a:cs typeface="Times New Roman" panose="02020603050405020304" pitchFamily="18" charset="0"/>
            </a:endParaRPr>
          </a:p>
        </p:txBody>
      </p:sp>
      <p:sp>
        <p:nvSpPr>
          <p:cNvPr id="22" name="TextBox 22"/>
          <p:cNvSpPr txBox="1"/>
          <p:nvPr/>
        </p:nvSpPr>
        <p:spPr>
          <a:xfrm>
            <a:off x="109228" y="5797752"/>
            <a:ext cx="5743946" cy="2154436"/>
          </a:xfrm>
          <a:prstGeom prst="rect">
            <a:avLst/>
          </a:prstGeom>
        </p:spPr>
        <p:txBody>
          <a:bodyPr wrap="square" lIns="0" tIns="0" rIns="0" bIns="0" rtlCol="0" anchor="t">
            <a:spAutoFit/>
          </a:bodyPr>
          <a:lstStyle/>
          <a:p>
            <a:endParaRPr lang="fr-FR" sz="2000" b="1" dirty="0">
              <a:solidFill>
                <a:schemeClr val="bg1"/>
              </a:solidFill>
              <a:latin typeface="Times New Roman" panose="02020603050405020304" pitchFamily="18" charset="0"/>
              <a:cs typeface="Times New Roman" panose="02020603050405020304" pitchFamily="18" charset="0"/>
            </a:endParaRPr>
          </a:p>
          <a:p>
            <a:pPr algn="just"/>
            <a:r>
              <a:rPr lang="fr-FR" sz="2000" dirty="0">
                <a:solidFill>
                  <a:schemeClr val="bg1"/>
                </a:solidFill>
                <a:latin typeface="Times New Roman" panose="02020603050405020304" pitchFamily="18" charset="0"/>
                <a:cs typeface="Times New Roman" panose="02020603050405020304" pitchFamily="18" charset="0"/>
              </a:rPr>
              <a:t>La </a:t>
            </a:r>
            <a:r>
              <a:rPr lang="fr-FR" sz="2000" dirty="0" err="1">
                <a:solidFill>
                  <a:schemeClr val="bg1"/>
                </a:solidFill>
                <a:latin typeface="Times New Roman" panose="02020603050405020304" pitchFamily="18" charset="0"/>
                <a:cs typeface="Times New Roman" panose="02020603050405020304" pitchFamily="18" charset="0"/>
              </a:rPr>
              <a:t>racinisation</a:t>
            </a:r>
            <a:r>
              <a:rPr lang="fr-FR" sz="2000" dirty="0">
                <a:solidFill>
                  <a:schemeClr val="bg1"/>
                </a:solidFill>
                <a:latin typeface="Times New Roman" panose="02020603050405020304" pitchFamily="18" charset="0"/>
                <a:cs typeface="Times New Roman" panose="02020603050405020304" pitchFamily="18" charset="0"/>
              </a:rPr>
              <a:t> est le processus de réduction d'un mot à sa racine qui se fixe aux suffixes et préfixes ou aux racines des mots connues sous le nom de lemme. </a:t>
            </a:r>
            <a:r>
              <a:rPr lang="fr-FR" sz="2000" dirty="0" smtClean="0">
                <a:solidFill>
                  <a:schemeClr val="bg1"/>
                </a:solidFill>
                <a:latin typeface="Times New Roman" panose="02020603050405020304" pitchFamily="18" charset="0"/>
                <a:cs typeface="Times New Roman" panose="02020603050405020304" pitchFamily="18" charset="0"/>
              </a:rPr>
              <a:t>Elle est </a:t>
            </a:r>
            <a:r>
              <a:rPr lang="fr-FR" sz="2000" dirty="0">
                <a:solidFill>
                  <a:schemeClr val="bg1"/>
                </a:solidFill>
                <a:latin typeface="Times New Roman" panose="02020603050405020304" pitchFamily="18" charset="0"/>
                <a:cs typeface="Times New Roman" panose="02020603050405020304" pitchFamily="18" charset="0"/>
              </a:rPr>
              <a:t>importante dans la compréhension du langage naturel (NLU) et le traitement du langage naturel (NLP). Ici, nous utilisons </a:t>
            </a:r>
            <a:r>
              <a:rPr lang="fr-FR" sz="2000" dirty="0" err="1">
                <a:solidFill>
                  <a:schemeClr val="bg1"/>
                </a:solidFill>
                <a:latin typeface="Times New Roman" panose="02020603050405020304" pitchFamily="18" charset="0"/>
                <a:cs typeface="Times New Roman" panose="02020603050405020304" pitchFamily="18" charset="0"/>
              </a:rPr>
              <a:t>SnowballStemmer</a:t>
            </a:r>
            <a:r>
              <a:rPr lang="fr-FR" sz="2000" dirty="0" smtClean="0">
                <a:solidFill>
                  <a:schemeClr val="bg1"/>
                </a:solidFill>
                <a:latin typeface="Times New Roman" panose="02020603050405020304" pitchFamily="18" charset="0"/>
                <a:cs typeface="Times New Roman" panose="02020603050405020304" pitchFamily="18" charset="0"/>
              </a:rPr>
              <a:t>. </a:t>
            </a:r>
            <a:r>
              <a:rPr lang="fr-FR" sz="2000" dirty="0" smtClean="0">
                <a:solidFill>
                  <a:schemeClr val="bg1"/>
                </a:solidFill>
                <a:latin typeface="Times New Roman" panose="02020603050405020304" pitchFamily="18" charset="0"/>
                <a:cs typeface="Times New Roman" panose="02020603050405020304" pitchFamily="18" charset="0"/>
                <a:hlinkClick r:id="rId2"/>
              </a:rPr>
              <a:t>()</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3" name="ZoneTexte 22"/>
          <p:cNvSpPr txBox="1"/>
          <p:nvPr/>
        </p:nvSpPr>
        <p:spPr>
          <a:xfrm>
            <a:off x="-4124" y="3167215"/>
            <a:ext cx="10516342" cy="707886"/>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fr-FR" sz="2200" b="1" dirty="0">
                <a:solidFill>
                  <a:schemeClr val="accent1">
                    <a:lumMod val="75000"/>
                  </a:schemeClr>
                </a:solidFill>
              </a:rPr>
              <a:t>Suppression du Texte Indésirable en Utilisant des Expressions Régulières</a:t>
            </a:r>
            <a:endParaRPr lang="fr-FR" sz="2200" b="1" dirty="0">
              <a:solidFill>
                <a:schemeClr val="accent1">
                  <a:lumMod val="75000"/>
                </a:schemeClr>
              </a:solidFill>
            </a:endParaRPr>
          </a:p>
          <a:p>
            <a:endParaRPr lang="fr-FR" dirty="0"/>
          </a:p>
        </p:txBody>
      </p:sp>
      <p:sp>
        <p:nvSpPr>
          <p:cNvPr id="24" name="ZoneTexte 23"/>
          <p:cNvSpPr txBox="1"/>
          <p:nvPr/>
        </p:nvSpPr>
        <p:spPr>
          <a:xfrm>
            <a:off x="10531020" y="3133438"/>
            <a:ext cx="7375980" cy="769441"/>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fr-FR" sz="2400" b="1" dirty="0">
                <a:solidFill>
                  <a:schemeClr val="accent1">
                    <a:lumMod val="75000"/>
                  </a:schemeClr>
                </a:solidFill>
              </a:rPr>
              <a:t>Affichage des Données Nettoyées</a:t>
            </a:r>
            <a:endParaRPr lang="fr-FR" sz="2400" b="1" dirty="0">
              <a:solidFill>
                <a:schemeClr val="accent1">
                  <a:lumMod val="75000"/>
                </a:schemeClr>
              </a:solidFill>
            </a:endParaRPr>
          </a:p>
          <a:p>
            <a:endParaRPr lang="fr-FR" sz="2000" b="1" dirty="0">
              <a:solidFill>
                <a:schemeClr val="accent1">
                  <a:lumMod val="75000"/>
                </a:schemeClr>
              </a:solidFill>
            </a:endParaRPr>
          </a:p>
        </p:txBody>
      </p:sp>
      <p:pic>
        <p:nvPicPr>
          <p:cNvPr id="25" name="Image 24"/>
          <p:cNvPicPr>
            <a:picLocks noChangeAspect="1"/>
          </p:cNvPicPr>
          <p:nvPr/>
        </p:nvPicPr>
        <p:blipFill>
          <a:blip r:embed="rId3"/>
          <a:stretch>
            <a:fillRect/>
          </a:stretch>
        </p:blipFill>
        <p:spPr>
          <a:xfrm>
            <a:off x="8827159" y="4716075"/>
            <a:ext cx="9230713" cy="52895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23663"/>
            <a:ext cx="15392400" cy="2249424"/>
          </a:xfrm>
        </p:spPr>
        <p:txBody>
          <a:bodyPr>
            <a:normAutofit/>
          </a:bodyPr>
          <a:lstStyle/>
          <a:p>
            <a:pPr algn="ctr">
              <a:lnSpc>
                <a:spcPts val="8400"/>
              </a:lnSpc>
            </a:pPr>
            <a:r>
              <a:rPr lang="en-US" sz="3600" b="1" i="1" dirty="0" err="1" smtClean="0">
                <a:solidFill>
                  <a:schemeClr val="accent1">
                    <a:lumMod val="75000"/>
                  </a:schemeClr>
                </a:solidFill>
              </a:rPr>
              <a:t>Analyse</a:t>
            </a:r>
            <a:r>
              <a:rPr lang="en-US" sz="3600" b="1" i="1" dirty="0" smtClean="0">
                <a:solidFill>
                  <a:schemeClr val="accent1">
                    <a:lumMod val="75000"/>
                  </a:schemeClr>
                </a:solidFill>
              </a:rPr>
              <a:t> </a:t>
            </a:r>
            <a:r>
              <a:rPr lang="en-US" sz="3600" b="1" i="1" dirty="0" err="1" smtClean="0">
                <a:solidFill>
                  <a:schemeClr val="accent1">
                    <a:lumMod val="75000"/>
                  </a:schemeClr>
                </a:solidFill>
              </a:rPr>
              <a:t>exploratoire</a:t>
            </a:r>
            <a:r>
              <a:rPr lang="en-US" sz="3600" b="1" i="1" dirty="0" smtClean="0">
                <a:solidFill>
                  <a:schemeClr val="accent1">
                    <a:lumMod val="75000"/>
                  </a:schemeClr>
                </a:solidFill>
              </a:rPr>
              <a:t> des </a:t>
            </a:r>
            <a:r>
              <a:rPr lang="en-US" sz="3600" b="1" i="1" dirty="0" err="1" smtClean="0">
                <a:solidFill>
                  <a:schemeClr val="accent1">
                    <a:lumMod val="75000"/>
                  </a:schemeClr>
                </a:solidFill>
              </a:rPr>
              <a:t>données</a:t>
            </a:r>
            <a:endParaRPr lang="en-US" sz="3600" b="1" i="1" dirty="0">
              <a:solidFill>
                <a:schemeClr val="accent1">
                  <a:lumMod val="75000"/>
                </a:schemeClr>
              </a:solidFill>
            </a:endParaRPr>
          </a:p>
        </p:txBody>
      </p:sp>
      <p:sp>
        <p:nvSpPr>
          <p:cNvPr id="1032" name="Content Placeholder 1029"/>
          <p:cNvSpPr>
            <a:spLocks noGrp="1"/>
          </p:cNvSpPr>
          <p:nvPr>
            <p:ph idx="1"/>
          </p:nvPr>
        </p:nvSpPr>
        <p:spPr>
          <a:xfrm>
            <a:off x="140972" y="1567158"/>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10162199"/>
            <a:ext cx="18288000" cy="187917"/>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4" name="ZoneTexte 3"/>
          <p:cNvSpPr txBox="1"/>
          <p:nvPr/>
        </p:nvSpPr>
        <p:spPr>
          <a:xfrm>
            <a:off x="250367" y="1929898"/>
            <a:ext cx="13928133" cy="523220"/>
          </a:xfrm>
          <a:prstGeom prst="rect">
            <a:avLst/>
          </a:prstGeom>
          <a:noFill/>
        </p:spPr>
        <p:txBody>
          <a:bodyPr wrap="square" rtlCol="0">
            <a:spAutoFit/>
          </a:bodyPr>
          <a:lstStyle/>
          <a:p>
            <a:pPr marL="457200" indent="-457200">
              <a:buFont typeface="Wingdings" panose="05000000000000000000" pitchFamily="2" charset="2"/>
              <a:buChar char="v"/>
            </a:pPr>
            <a:r>
              <a:rPr lang="fr-FR" sz="2800" b="1" dirty="0">
                <a:solidFill>
                  <a:schemeClr val="accent1">
                    <a:lumMod val="75000"/>
                  </a:schemeClr>
                </a:solidFill>
              </a:rPr>
              <a:t>Analyse des 10 N-grammes où N est 1, 2, 3</a:t>
            </a:r>
            <a:endParaRPr lang="fr-FR" sz="2800" b="1" dirty="0">
              <a:solidFill>
                <a:schemeClr val="accent1">
                  <a:lumMod val="75000"/>
                </a:schemeClr>
              </a:solidFill>
            </a:endParaRPr>
          </a:p>
        </p:txBody>
      </p:sp>
      <p:sp>
        <p:nvSpPr>
          <p:cNvPr id="17" name="ZoneTexte 16"/>
          <p:cNvSpPr txBox="1"/>
          <p:nvPr/>
        </p:nvSpPr>
        <p:spPr>
          <a:xfrm>
            <a:off x="2768600" y="255342"/>
            <a:ext cx="3739781" cy="646331"/>
          </a:xfrm>
          <a:prstGeom prst="rect">
            <a:avLst/>
          </a:prstGeom>
          <a:noFill/>
        </p:spPr>
        <p:txBody>
          <a:bodyPr wrap="square" rtlCol="0">
            <a:spAutoFit/>
          </a:bodyPr>
          <a:lstStyle/>
          <a:p>
            <a:r>
              <a:rPr lang="en-US" sz="3600" b="1" dirty="0" err="1" smtClean="0">
                <a:solidFill>
                  <a:srgbClr val="2B4A9D"/>
                </a:solidFill>
              </a:rPr>
              <a:t>Methodologie</a:t>
            </a:r>
            <a:r>
              <a:rPr lang="en-US" sz="3600" b="1" dirty="0" smtClean="0">
                <a:solidFill>
                  <a:srgbClr val="2B4A9D"/>
                </a:solidFill>
              </a:rPr>
              <a:t> : </a:t>
            </a:r>
            <a:endParaRPr lang="en-US" sz="3600" b="1" dirty="0">
              <a:solidFill>
                <a:srgbClr val="2B4A9D"/>
              </a:solidFill>
            </a:endParaRPr>
          </a:p>
        </p:txBody>
      </p:sp>
      <p:sp>
        <p:nvSpPr>
          <p:cNvPr id="3" name="ZoneTexte 2"/>
          <p:cNvSpPr txBox="1"/>
          <p:nvPr/>
        </p:nvSpPr>
        <p:spPr>
          <a:xfrm>
            <a:off x="68938" y="2583410"/>
            <a:ext cx="17609462" cy="1538883"/>
          </a:xfrm>
          <a:prstGeom prst="rect">
            <a:avLst/>
          </a:prstGeom>
          <a:noFill/>
        </p:spPr>
        <p:txBody>
          <a:bodyPr wrap="square" rtlCol="0">
            <a:spAutoFit/>
          </a:bodyPr>
          <a:lstStyle/>
          <a:p>
            <a:pPr algn="just"/>
            <a:r>
              <a:rPr lang="fr-FR" sz="2000" b="1" dirty="0"/>
              <a:t>Les N-grammes de textes sont largement utilisés dans les tâches de fouille de texte et de traitement du langage naturel. Ils sont essentiellement un ensemble de mots co-occurrents dans une fenêtre donnée et lors du calcul des n-grammes, vous déplacez généralement un mot vers l'avant (bien que vous puissiez déplacer X mots vers l'avant dans des scénarios plus avancés).</a:t>
            </a:r>
            <a:endParaRPr lang="en-GB" sz="2000" b="1" dirty="0">
              <a:latin typeface="Times New Roman" panose="02020603050405020304" pitchFamily="18" charset="0"/>
              <a:cs typeface="Times New Roman" panose="02020603050405020304" pitchFamily="18" charset="0"/>
            </a:endParaRPr>
          </a:p>
          <a:p>
            <a:pPr algn="just"/>
            <a:endParaRPr lang="fr-FR" sz="2000" dirty="0" smtClean="0">
              <a:latin typeface="Times New Roman" panose="02020603050405020304" pitchFamily="18" charset="0"/>
              <a:cs typeface="Times New Roman" panose="02020603050405020304" pitchFamily="18" charset="0"/>
            </a:endParaRPr>
          </a:p>
          <a:p>
            <a:endParaRPr lang="fr-FR" sz="1400" dirty="0"/>
          </a:p>
        </p:txBody>
      </p:sp>
      <p:pic>
        <p:nvPicPr>
          <p:cNvPr id="15" name="Image 14"/>
          <p:cNvPicPr>
            <a:picLocks noChangeAspect="1"/>
          </p:cNvPicPr>
          <p:nvPr/>
        </p:nvPicPr>
        <p:blipFill>
          <a:blip r:embed="rId3"/>
          <a:stretch>
            <a:fillRect/>
          </a:stretch>
        </p:blipFill>
        <p:spPr>
          <a:xfrm>
            <a:off x="134767" y="3977460"/>
            <a:ext cx="6139543" cy="4714213"/>
          </a:xfrm>
          <a:prstGeom prst="rect">
            <a:avLst/>
          </a:prstGeom>
        </p:spPr>
      </p:pic>
      <p:pic>
        <p:nvPicPr>
          <p:cNvPr id="20" name="Image 19"/>
          <p:cNvPicPr>
            <a:picLocks noChangeAspect="1"/>
          </p:cNvPicPr>
          <p:nvPr/>
        </p:nvPicPr>
        <p:blipFill>
          <a:blip r:embed="rId4"/>
          <a:stretch>
            <a:fillRect/>
          </a:stretch>
        </p:blipFill>
        <p:spPr>
          <a:xfrm>
            <a:off x="6179580" y="4689695"/>
            <a:ext cx="5472770" cy="4562235"/>
          </a:xfrm>
          <a:prstGeom prst="rect">
            <a:avLst/>
          </a:prstGeom>
        </p:spPr>
      </p:pic>
      <p:pic>
        <p:nvPicPr>
          <p:cNvPr id="21" name="Image 20"/>
          <p:cNvPicPr>
            <a:picLocks noChangeAspect="1"/>
          </p:cNvPicPr>
          <p:nvPr/>
        </p:nvPicPr>
        <p:blipFill>
          <a:blip r:embed="rId5"/>
          <a:stretch>
            <a:fillRect/>
          </a:stretch>
        </p:blipFill>
        <p:spPr>
          <a:xfrm>
            <a:off x="12115800" y="4430069"/>
            <a:ext cx="5739565" cy="46464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7480" y="667326"/>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1182258" y="-775252"/>
            <a:ext cx="2855722" cy="204171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082183" y="-1463799"/>
            <a:ext cx="2512557" cy="331329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493876" y="8690812"/>
            <a:ext cx="3368921" cy="406697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1776773" y="8807809"/>
            <a:ext cx="4434294" cy="379290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680870" y="8843741"/>
            <a:ext cx="2242486" cy="3721044"/>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1401569" y="9078145"/>
            <a:ext cx="3902492" cy="325591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1143000" y="884994"/>
            <a:ext cx="9233976" cy="824585"/>
          </a:xfrm>
          <a:prstGeom prst="rect">
            <a:avLst/>
          </a:prstGeom>
        </p:spPr>
        <p:txBody>
          <a:bodyPr lIns="0" tIns="0" rIns="0" bIns="0" rtlCol="0" anchor="t">
            <a:spAutoFit/>
          </a:bodyPr>
          <a:lstStyle/>
          <a:p>
            <a:pPr>
              <a:lnSpc>
                <a:spcPct val="107000"/>
              </a:lnSpc>
              <a:spcAft>
                <a:spcPts val="800"/>
              </a:spcAft>
            </a:pPr>
            <a:r>
              <a:rPr lang="fr-FR" sz="5400" b="1" dirty="0" smtClean="0">
                <a:solidFill>
                  <a:schemeClr val="bg1"/>
                </a:solidFill>
              </a:rPr>
              <a:t>Prétraitement des données</a:t>
            </a:r>
            <a:endParaRPr lang="en-US" sz="5400" b="1" dirty="0">
              <a:solidFill>
                <a:schemeClr val="bg1"/>
              </a:solidFill>
            </a:endParaRP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pic>
        <p:nvPicPr>
          <p:cNvPr id="22" name="Image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02000" y="27214"/>
            <a:ext cx="2286000" cy="1382486"/>
          </a:xfrm>
          <a:prstGeom prst="rect">
            <a:avLst/>
          </a:prstGeom>
        </p:spPr>
      </p:pic>
      <p:sp>
        <p:nvSpPr>
          <p:cNvPr id="16" name="ZoneTexte 15"/>
          <p:cNvSpPr txBox="1"/>
          <p:nvPr/>
        </p:nvSpPr>
        <p:spPr>
          <a:xfrm>
            <a:off x="174095" y="2165639"/>
            <a:ext cx="9851492" cy="6001643"/>
          </a:xfrm>
          <a:prstGeom prst="rect">
            <a:avLst/>
          </a:prstGeom>
          <a:noFill/>
        </p:spPr>
        <p:txBody>
          <a:bodyPr wrap="square" rtlCol="0">
            <a:spAutoFit/>
          </a:bodyPr>
          <a:lstStyle/>
          <a:p>
            <a:pPr marL="342900" indent="-342900" algn="just">
              <a:buFont typeface="Wingdings" panose="05000000000000000000" pitchFamily="2" charset="2"/>
              <a:buChar char="q"/>
            </a:pPr>
            <a:r>
              <a:rPr lang="fr-FR" sz="2400" dirty="0" smtClean="0">
                <a:latin typeface="Times New Roman" panose="02020603050405020304" pitchFamily="18" charset="0"/>
                <a:cs typeface="Times New Roman" panose="02020603050405020304" pitchFamily="18" charset="0"/>
              </a:rPr>
              <a:t>Nous utilisation </a:t>
            </a:r>
            <a:r>
              <a:rPr lang="fr-FR" sz="2400" dirty="0">
                <a:latin typeface="Times New Roman" panose="02020603050405020304" pitchFamily="18" charset="0"/>
                <a:cs typeface="Times New Roman" panose="02020603050405020304" pitchFamily="18" charset="0"/>
              </a:rPr>
              <a:t>de la fonction </a:t>
            </a:r>
            <a:r>
              <a:rPr lang="fr-FR" sz="2400" dirty="0" err="1">
                <a:latin typeface="Times New Roman" panose="02020603050405020304" pitchFamily="18" charset="0"/>
                <a:cs typeface="Times New Roman" panose="02020603050405020304" pitchFamily="18" charset="0"/>
              </a:rPr>
              <a:t>train_test_split</a:t>
            </a:r>
            <a:r>
              <a:rPr lang="fr-FR" sz="2400" dirty="0">
                <a:latin typeface="Times New Roman" panose="02020603050405020304" pitchFamily="18" charset="0"/>
                <a:cs typeface="Times New Roman" panose="02020603050405020304" pitchFamily="18" charset="0"/>
              </a:rPr>
              <a:t> de </a:t>
            </a:r>
            <a:r>
              <a:rPr lang="fr-FR" sz="2400" dirty="0" err="1">
                <a:latin typeface="Times New Roman" panose="02020603050405020304" pitchFamily="18" charset="0"/>
                <a:cs typeface="Times New Roman" panose="02020603050405020304" pitchFamily="18" charset="0"/>
              </a:rPr>
              <a:t>scikit-learn</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scikit-learn's</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train_test_split</a:t>
            </a:r>
            <a:r>
              <a:rPr lang="fr-FR" sz="2400" dirty="0">
                <a:latin typeface="Times New Roman" panose="02020603050405020304" pitchFamily="18" charset="0"/>
                <a:cs typeface="Times New Roman" panose="02020603050405020304" pitchFamily="18" charset="0"/>
              </a:rPr>
              <a:t> pour diviser les données en ensemble d'entraînement et ensemble de validation</a:t>
            </a:r>
            <a:r>
              <a:rPr lang="fr-FR" sz="2400" dirty="0" smtClean="0">
                <a:latin typeface="Times New Roman" panose="02020603050405020304" pitchFamily="18" charset="0"/>
                <a:cs typeface="Times New Roman" panose="02020603050405020304" pitchFamily="18" charset="0"/>
              </a:rPr>
              <a:t>.</a:t>
            </a:r>
            <a:endParaRPr lang="fr-FR" sz="24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fr-FR" sz="2400" b="1" dirty="0" smtClean="0">
                <a:latin typeface="Times New Roman" panose="02020603050405020304" pitchFamily="18" charset="0"/>
                <a:cs typeface="Times New Roman" panose="02020603050405020304" pitchFamily="18" charset="0"/>
              </a:rPr>
              <a:t>Création </a:t>
            </a:r>
            <a:r>
              <a:rPr lang="fr-FR" sz="2400" b="1" dirty="0">
                <a:latin typeface="Times New Roman" panose="02020603050405020304" pitchFamily="18" charset="0"/>
                <a:cs typeface="Times New Roman" panose="02020603050405020304" pitchFamily="18" charset="0"/>
              </a:rPr>
              <a:t>d'une fonction pour encoder les données en utilisant </a:t>
            </a:r>
            <a:r>
              <a:rPr lang="fr-FR" sz="2400" b="1" dirty="0" err="1">
                <a:latin typeface="Times New Roman" panose="02020603050405020304" pitchFamily="18" charset="0"/>
                <a:cs typeface="Times New Roman" panose="02020603050405020304" pitchFamily="18" charset="0"/>
              </a:rPr>
              <a:t>BoW</a:t>
            </a:r>
            <a:r>
              <a:rPr lang="fr-FR" sz="2400" b="1" dirty="0">
                <a:latin typeface="Times New Roman" panose="02020603050405020304" pitchFamily="18" charset="0"/>
                <a:cs typeface="Times New Roman" panose="02020603050405020304" pitchFamily="18" charset="0"/>
              </a:rPr>
              <a:t> ou </a:t>
            </a:r>
            <a:r>
              <a:rPr lang="fr-FR" sz="2400" b="1" dirty="0" smtClean="0">
                <a:latin typeface="Times New Roman" panose="02020603050405020304" pitchFamily="18" charset="0"/>
                <a:cs typeface="Times New Roman" panose="02020603050405020304" pitchFamily="18" charset="0"/>
              </a:rPr>
              <a:t>TF-IDF</a:t>
            </a:r>
            <a:endParaRPr lang="fr-FR" sz="2400" b="1" dirty="0" smtClean="0">
              <a:latin typeface="Times New Roman" panose="02020603050405020304" pitchFamily="18" charset="0"/>
              <a:cs typeface="Times New Roman" panose="02020603050405020304" pitchFamily="18" charset="0"/>
            </a:endParaRPr>
          </a:p>
          <a:p>
            <a:pPr algn="just"/>
            <a:endParaRPr lang="fr-FR" sz="2400" b="1"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fr-FR" sz="2400" dirty="0" err="1" smtClean="0">
                <a:latin typeface="Times New Roman" panose="02020603050405020304" pitchFamily="18" charset="0"/>
                <a:cs typeface="Times New Roman" panose="02020603050405020304" pitchFamily="18" charset="0"/>
              </a:rPr>
              <a:t>BoW</a:t>
            </a:r>
            <a:r>
              <a:rPr lang="fr-FR" sz="2400" dirty="0" smtClean="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signifie "sac de mots" (Bag of </a:t>
            </a:r>
            <a:r>
              <a:rPr lang="fr-FR" sz="2400" dirty="0" err="1">
                <a:latin typeface="Times New Roman" panose="02020603050405020304" pitchFamily="18" charset="0"/>
                <a:cs typeface="Times New Roman" panose="02020603050405020304" pitchFamily="18" charset="0"/>
              </a:rPr>
              <a:t>Words</a:t>
            </a:r>
            <a:r>
              <a:rPr lang="fr-FR" sz="2400" dirty="0">
                <a:latin typeface="Times New Roman" panose="02020603050405020304" pitchFamily="18" charset="0"/>
                <a:cs typeface="Times New Roman" panose="02020603050405020304" pitchFamily="18" charset="0"/>
              </a:rPr>
              <a:t>) qui est une représentation du texte qui décrit l'occurrence des mots dans un document. On ne garde que le compte des mots et on ignore les détails grammaticaux et l'ordre des </a:t>
            </a:r>
            <a:r>
              <a:rPr lang="fr-FR" sz="2400" dirty="0" smtClean="0">
                <a:latin typeface="Times New Roman" panose="02020603050405020304" pitchFamily="18" charset="0"/>
                <a:cs typeface="Times New Roman" panose="02020603050405020304" pitchFamily="18" charset="0"/>
              </a:rPr>
              <a:t>mots.</a:t>
            </a:r>
            <a:endParaRPr lang="fr-FR" sz="2400"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endParaRPr lang="fr-FR" sz="2400" dirty="0" smtClean="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fr-FR" sz="2400" dirty="0" smtClean="0">
                <a:latin typeface="Times New Roman" panose="02020603050405020304" pitchFamily="18" charset="0"/>
                <a:cs typeface="Times New Roman" panose="02020603050405020304" pitchFamily="18" charset="0"/>
              </a:rPr>
              <a:t>TF-IDF </a:t>
            </a:r>
            <a:r>
              <a:rPr lang="fr-FR" sz="2400" dirty="0">
                <a:latin typeface="Times New Roman" panose="02020603050405020304" pitchFamily="18" charset="0"/>
                <a:cs typeface="Times New Roman" panose="02020603050405020304" pitchFamily="18" charset="0"/>
              </a:rPr>
              <a:t>signifie </a:t>
            </a:r>
            <a:r>
              <a:rPr lang="fr-FR" sz="2400" dirty="0" err="1">
                <a:latin typeface="Times New Roman" panose="02020603050405020304" pitchFamily="18" charset="0"/>
                <a:cs typeface="Times New Roman" panose="02020603050405020304" pitchFamily="18" charset="0"/>
              </a:rPr>
              <a:t>Term</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Frequency</a:t>
            </a:r>
            <a:r>
              <a:rPr lang="fr-FR" sz="2400" dirty="0">
                <a:latin typeface="Times New Roman" panose="02020603050405020304" pitchFamily="18" charset="0"/>
                <a:cs typeface="Times New Roman" panose="02020603050405020304" pitchFamily="18" charset="0"/>
              </a:rPr>
              <a:t>-Inverse Document </a:t>
            </a:r>
            <a:r>
              <a:rPr lang="fr-FR" sz="2400" dirty="0" err="1">
                <a:latin typeface="Times New Roman" panose="02020603050405020304" pitchFamily="18" charset="0"/>
                <a:cs typeface="Times New Roman" panose="02020603050405020304" pitchFamily="18" charset="0"/>
              </a:rPr>
              <a:t>Frequency</a:t>
            </a:r>
            <a:r>
              <a:rPr lang="fr-FR" sz="2400" dirty="0">
                <a:latin typeface="Times New Roman" panose="02020603050405020304" pitchFamily="18" charset="0"/>
                <a:cs typeface="Times New Roman" panose="02020603050405020304" pitchFamily="18" charset="0"/>
              </a:rPr>
              <a:t>, c'est une mesure de pondération largement utilisée en recherche d'information (IR) ou en résumé. TF-IDF est destiné à refléter la pertinence d'un terme dans un document donné. </a:t>
            </a:r>
            <a:endParaRPr lang="fr-FR" sz="2400" dirty="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p:txBody>
      </p:sp>
      <p:sp>
        <p:nvSpPr>
          <p:cNvPr id="23" name="ZoneTexte 22"/>
          <p:cNvSpPr txBox="1"/>
          <p:nvPr/>
        </p:nvSpPr>
        <p:spPr>
          <a:xfrm>
            <a:off x="10271790" y="1818198"/>
            <a:ext cx="8082474" cy="7740581"/>
          </a:xfrm>
          <a:prstGeom prst="rect">
            <a:avLst/>
          </a:prstGeom>
          <a:noFill/>
        </p:spPr>
        <p:txBody>
          <a:bodyPr wrap="square" rtlCol="0">
            <a:spAutoFit/>
          </a:bodyPr>
          <a:lstStyle/>
          <a:p>
            <a:pPr algn="just"/>
            <a:r>
              <a:rPr lang="fr-FR" sz="2200" b="1" dirty="0">
                <a:solidFill>
                  <a:schemeClr val="bg1"/>
                </a:solidFill>
              </a:rPr>
              <a:t>Encodage des données d'entraînement et de </a:t>
            </a:r>
            <a:r>
              <a:rPr lang="fr-FR" sz="2200" b="1" dirty="0" smtClean="0">
                <a:solidFill>
                  <a:schemeClr val="bg1"/>
                </a:solidFill>
              </a:rPr>
              <a:t>validation.</a:t>
            </a:r>
            <a:endParaRPr lang="fr-FR" sz="2200" b="1" dirty="0" smtClean="0">
              <a:solidFill>
                <a:schemeClr val="bg1"/>
              </a:solidFill>
            </a:endParaRPr>
          </a:p>
          <a:p>
            <a:pPr algn="just"/>
            <a:endParaRPr lang="en-GB" sz="2000" b="1" dirty="0">
              <a:solidFill>
                <a:schemeClr val="bg1"/>
              </a:solidFill>
            </a:endParaRPr>
          </a:p>
          <a:p>
            <a:pPr algn="just"/>
            <a:r>
              <a:rPr lang="fr-FR" sz="2000" dirty="0" smtClean="0">
                <a:solidFill>
                  <a:schemeClr val="bg1"/>
                </a:solidFill>
              </a:rPr>
              <a:t>Les </a:t>
            </a:r>
            <a:r>
              <a:rPr lang="fr-FR" sz="2000" dirty="0">
                <a:solidFill>
                  <a:schemeClr val="bg1"/>
                </a:solidFill>
              </a:rPr>
              <a:t>données disponibles sont souvent divisées en trois ensembles distincts :</a:t>
            </a:r>
            <a:endParaRPr lang="fr-FR" sz="2000" dirty="0">
              <a:solidFill>
                <a:schemeClr val="bg1"/>
              </a:solidFill>
            </a:endParaRPr>
          </a:p>
          <a:p>
            <a:pPr algn="just"/>
            <a:endParaRPr lang="fr-FR" sz="2000" b="1" dirty="0" smtClean="0">
              <a:solidFill>
                <a:schemeClr val="bg1"/>
              </a:solidFill>
            </a:endParaRPr>
          </a:p>
          <a:p>
            <a:pPr algn="just"/>
            <a:r>
              <a:rPr lang="fr-FR" sz="2000" b="1" dirty="0" smtClean="0">
                <a:solidFill>
                  <a:schemeClr val="bg1"/>
                </a:solidFill>
              </a:rPr>
              <a:t>Ensemble </a:t>
            </a:r>
            <a:r>
              <a:rPr lang="fr-FR" sz="2000" b="1" dirty="0">
                <a:solidFill>
                  <a:schemeClr val="bg1"/>
                </a:solidFill>
              </a:rPr>
              <a:t>d'entraînement :</a:t>
            </a:r>
            <a:endParaRPr lang="fr-FR" sz="2000" b="1" dirty="0">
              <a:solidFill>
                <a:schemeClr val="bg1"/>
              </a:solidFill>
            </a:endParaRPr>
          </a:p>
          <a:p>
            <a:pPr algn="just"/>
            <a:r>
              <a:rPr lang="fr-FR" sz="2000" dirty="0">
                <a:solidFill>
                  <a:schemeClr val="bg1"/>
                </a:solidFill>
              </a:rPr>
              <a:t>Utilisé pour entraîner le modèle. Le modèle apprend les relations entre les caractéristiques et les étiquettes à partir de cet ensemble.</a:t>
            </a:r>
            <a:endParaRPr lang="fr-FR" sz="2000" dirty="0">
              <a:solidFill>
                <a:schemeClr val="bg1"/>
              </a:solidFill>
            </a:endParaRPr>
          </a:p>
          <a:p>
            <a:pPr algn="just"/>
            <a:endParaRPr lang="fr-FR" sz="2000" b="1" dirty="0" smtClean="0">
              <a:solidFill>
                <a:schemeClr val="bg1"/>
              </a:solidFill>
            </a:endParaRPr>
          </a:p>
          <a:p>
            <a:pPr algn="just"/>
            <a:r>
              <a:rPr lang="fr-FR" sz="2000" b="1" dirty="0" smtClean="0">
                <a:solidFill>
                  <a:schemeClr val="bg1"/>
                </a:solidFill>
              </a:rPr>
              <a:t>Ensemble </a:t>
            </a:r>
            <a:r>
              <a:rPr lang="fr-FR" sz="2000" b="1" dirty="0">
                <a:solidFill>
                  <a:schemeClr val="bg1"/>
                </a:solidFill>
              </a:rPr>
              <a:t>de validation </a:t>
            </a:r>
            <a:r>
              <a:rPr lang="fr-FR" sz="2000" b="1" dirty="0" smtClean="0">
                <a:solidFill>
                  <a:schemeClr val="bg1"/>
                </a:solidFill>
              </a:rPr>
              <a:t>:</a:t>
            </a:r>
            <a:endParaRPr lang="fr-FR" sz="2000" b="1" dirty="0">
              <a:solidFill>
                <a:schemeClr val="bg1"/>
              </a:solidFill>
            </a:endParaRPr>
          </a:p>
          <a:p>
            <a:pPr algn="just"/>
            <a:r>
              <a:rPr lang="fr-FR" sz="2000" dirty="0">
                <a:solidFill>
                  <a:schemeClr val="bg1"/>
                </a:solidFill>
              </a:rPr>
              <a:t>Utilisé pour ajuster les </a:t>
            </a:r>
            <a:r>
              <a:rPr lang="fr-FR" sz="2000" dirty="0" err="1">
                <a:solidFill>
                  <a:schemeClr val="bg1"/>
                </a:solidFill>
              </a:rPr>
              <a:t>hyperparamètres</a:t>
            </a:r>
            <a:r>
              <a:rPr lang="fr-FR" sz="2000" dirty="0">
                <a:solidFill>
                  <a:schemeClr val="bg1"/>
                </a:solidFill>
              </a:rPr>
              <a:t> du modèle et évaluer sa performance durant l'entraînement. Cela permet d'éviter le </a:t>
            </a:r>
            <a:r>
              <a:rPr lang="fr-FR" sz="2000" dirty="0" err="1">
                <a:solidFill>
                  <a:schemeClr val="bg1"/>
                </a:solidFill>
              </a:rPr>
              <a:t>surapprentissage</a:t>
            </a:r>
            <a:r>
              <a:rPr lang="fr-FR" sz="2000" dirty="0">
                <a:solidFill>
                  <a:schemeClr val="bg1"/>
                </a:solidFill>
              </a:rPr>
              <a:t> (</a:t>
            </a:r>
            <a:r>
              <a:rPr lang="fr-FR" sz="2000" dirty="0" err="1">
                <a:solidFill>
                  <a:schemeClr val="bg1"/>
                </a:solidFill>
              </a:rPr>
              <a:t>overfitting</a:t>
            </a:r>
            <a:r>
              <a:rPr lang="fr-FR" sz="2000" dirty="0">
                <a:solidFill>
                  <a:schemeClr val="bg1"/>
                </a:solidFill>
              </a:rPr>
              <a:t>) en surveillant comment le modèle se comporte sur des données qu'il n'a pas vues pendant l'entraînement.</a:t>
            </a:r>
            <a:endParaRPr lang="fr-FR" sz="2000" dirty="0">
              <a:solidFill>
                <a:schemeClr val="bg1"/>
              </a:solidFill>
            </a:endParaRPr>
          </a:p>
          <a:p>
            <a:pPr algn="just"/>
            <a:endParaRPr lang="fr-FR" sz="2000" b="1" dirty="0" smtClean="0">
              <a:solidFill>
                <a:schemeClr val="bg1"/>
              </a:solidFill>
            </a:endParaRPr>
          </a:p>
          <a:p>
            <a:pPr algn="just"/>
            <a:r>
              <a:rPr lang="fr-FR" sz="2000" b="1" dirty="0" smtClean="0">
                <a:solidFill>
                  <a:schemeClr val="bg1"/>
                </a:solidFill>
              </a:rPr>
              <a:t>Ensemble </a:t>
            </a:r>
            <a:r>
              <a:rPr lang="fr-FR" sz="2000" b="1" dirty="0">
                <a:solidFill>
                  <a:schemeClr val="bg1"/>
                </a:solidFill>
              </a:rPr>
              <a:t>de test :</a:t>
            </a:r>
            <a:endParaRPr lang="fr-FR" sz="2000" b="1" dirty="0">
              <a:solidFill>
                <a:schemeClr val="bg1"/>
              </a:solidFill>
            </a:endParaRPr>
          </a:p>
          <a:p>
            <a:pPr algn="just"/>
            <a:r>
              <a:rPr lang="fr-FR" sz="2000" dirty="0">
                <a:solidFill>
                  <a:schemeClr val="bg1"/>
                </a:solidFill>
              </a:rPr>
              <a:t>Utilisé après l'entraînement et la validation pour évaluer de manière indépendante la performance finale du modèle sur des données complètement nouvelles</a:t>
            </a:r>
            <a:r>
              <a:rPr lang="fr-FR" sz="2000" dirty="0" smtClean="0">
                <a:solidFill>
                  <a:schemeClr val="bg1"/>
                </a:solidFill>
              </a:rPr>
              <a:t>.</a:t>
            </a:r>
            <a:endParaRPr lang="fr-FR" sz="2000" dirty="0" smtClean="0">
              <a:solidFill>
                <a:schemeClr val="bg1"/>
              </a:solidFill>
            </a:endParaRPr>
          </a:p>
          <a:p>
            <a:pPr algn="just"/>
            <a:endParaRPr lang="en-GB" sz="2000" dirty="0">
              <a:solidFill>
                <a:schemeClr val="bg1"/>
              </a:solidFill>
            </a:endParaRPr>
          </a:p>
          <a:p>
            <a:pPr algn="just"/>
            <a:endParaRPr lang="fr-FR" sz="2000" dirty="0">
              <a:solidFill>
                <a:schemeClr val="bg1"/>
              </a:solidFill>
            </a:endParaRPr>
          </a:p>
          <a:p>
            <a:pPr algn="just"/>
            <a:r>
              <a:rPr lang="fr-FR" sz="2000" b="1" dirty="0">
                <a:solidFill>
                  <a:schemeClr val="bg1"/>
                </a:solidFill>
              </a:rPr>
              <a:t>Dans notre cas, nous allons nous limiter à l'utilisation des données d'entraînement et de validation</a:t>
            </a:r>
            <a:endParaRPr lang="fr-FR" sz="2000" b="1" dirty="0">
              <a:solidFill>
                <a:schemeClr val="bg1"/>
              </a:solidFill>
            </a:endParaRPr>
          </a:p>
          <a:p>
            <a:pPr algn="just"/>
            <a:endParaRPr lang="fr-FR" b="1" dirty="0"/>
          </a:p>
          <a:p>
            <a:pPr algn="just"/>
            <a:endParaRPr lang="fr-F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2" name="Google Shape;762;p46"/>
          <p:cNvGrpSpPr/>
          <p:nvPr/>
        </p:nvGrpSpPr>
        <p:grpSpPr>
          <a:xfrm>
            <a:off x="10972800" y="2334500"/>
            <a:ext cx="6994724" cy="5744250"/>
            <a:chOff x="4459455" y="1357550"/>
            <a:chExt cx="3452480" cy="2829680"/>
          </a:xfrm>
          <a:solidFill>
            <a:schemeClr val="accent1"/>
          </a:solidFill>
        </p:grpSpPr>
        <p:sp>
          <p:nvSpPr>
            <p:cNvPr id="763" name="Google Shape;763;p46"/>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grpFill/>
            <a:ln>
              <a:noFill/>
            </a:ln>
          </p:spPr>
          <p:txBody>
            <a:bodyPr spcFirstLastPara="1" wrap="square" lIns="182850" tIns="182850" rIns="182850" bIns="182850" anchor="ctr" anchorCtr="0">
              <a:noAutofit/>
            </a:bodyPr>
            <a:lstStyle/>
            <a:p>
              <a:pPr algn="l" rtl="0"/>
              <a:endParaRPr>
                <a:solidFill>
                  <a:srgbClr val="321F28"/>
                </a:solidFill>
              </a:endParaRPr>
            </a:p>
          </p:txBody>
        </p:sp>
        <p:sp>
          <p:nvSpPr>
            <p:cNvPr id="764" name="Google Shape;764;p46"/>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grpFill/>
            <a:ln>
              <a:noFill/>
            </a:ln>
          </p:spPr>
          <p:txBody>
            <a:bodyPr spcFirstLastPara="1" wrap="square" lIns="182850" tIns="182850" rIns="182850" bIns="182850" anchor="ctr" anchorCtr="0">
              <a:noAutofit/>
            </a:bodyPr>
            <a:lstStyle/>
            <a:p>
              <a:pPr algn="l" rtl="0"/>
            </a:p>
          </p:txBody>
        </p:sp>
      </p:grpSp>
      <p:sp>
        <p:nvSpPr>
          <p:cNvPr id="765" name="Google Shape;765;p46"/>
          <p:cNvSpPr txBox="1">
            <a:spLocks noGrp="1"/>
          </p:cNvSpPr>
          <p:nvPr>
            <p:ph type="subTitle" idx="1"/>
          </p:nvPr>
        </p:nvSpPr>
        <p:spPr>
          <a:xfrm flipH="1">
            <a:off x="2819400" y="3038746"/>
            <a:ext cx="7997278" cy="4419600"/>
          </a:xfrm>
          <a:prstGeom prst="rect">
            <a:avLst/>
          </a:prstGeom>
        </p:spPr>
        <p:txBody>
          <a:bodyPr spcFirstLastPara="1" wrap="square" lIns="182850" tIns="182850" rIns="182850" bIns="182850" anchor="t" anchorCtr="0">
            <a:noAutofit/>
          </a:bodyPr>
          <a:lstStyle/>
          <a:p>
            <a:r>
              <a:rPr lang="fr-FR" sz="3200" b="1" dirty="0" err="1">
                <a:solidFill>
                  <a:schemeClr val="accent1">
                    <a:lumMod val="50000"/>
                  </a:schemeClr>
                </a:solidFill>
                <a:latin typeface="Times New Roman" panose="02020603050405020304" pitchFamily="18" charset="0"/>
                <a:cs typeface="Times New Roman" panose="02020603050405020304" pitchFamily="18" charset="0"/>
              </a:rPr>
              <a:t>Regression</a:t>
            </a:r>
            <a:r>
              <a:rPr lang="fr-FR" sz="3200" b="1" dirty="0">
                <a:solidFill>
                  <a:schemeClr val="accent1">
                    <a:lumMod val="50000"/>
                  </a:schemeClr>
                </a:solidFill>
                <a:latin typeface="Times New Roman" panose="02020603050405020304" pitchFamily="18" charset="0"/>
                <a:cs typeface="Times New Roman" panose="02020603050405020304" pitchFamily="18" charset="0"/>
              </a:rPr>
              <a:t> Logistique</a:t>
            </a:r>
            <a:endParaRPr lang="fr-FR" sz="3200" b="1" dirty="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a:solidFill>
                  <a:schemeClr val="accent1">
                    <a:lumMod val="50000"/>
                  </a:schemeClr>
                </a:solidFill>
                <a:latin typeface="Times New Roman" panose="02020603050405020304" pitchFamily="18" charset="0"/>
                <a:cs typeface="Times New Roman" panose="02020603050405020304" pitchFamily="18" charset="0"/>
              </a:rPr>
              <a:t>Naïve Bayes multinomial</a:t>
            </a:r>
            <a:endParaRPr lang="fr-FR" sz="3200" b="1" dirty="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a:solidFill>
                  <a:schemeClr val="accent1">
                    <a:lumMod val="50000"/>
                  </a:schemeClr>
                </a:solidFill>
                <a:latin typeface="Times New Roman" panose="02020603050405020304" pitchFamily="18" charset="0"/>
                <a:cs typeface="Times New Roman" panose="02020603050405020304" pitchFamily="18" charset="0"/>
              </a:rPr>
              <a:t>Classificateur de forêts aléatoires</a:t>
            </a:r>
            <a:endParaRPr lang="fr-FR" sz="3200" b="1" dirty="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err="1">
                <a:solidFill>
                  <a:schemeClr val="accent1">
                    <a:lumMod val="50000"/>
                  </a:schemeClr>
                </a:solidFill>
                <a:latin typeface="Times New Roman" panose="02020603050405020304" pitchFamily="18" charset="0"/>
                <a:cs typeface="Times New Roman" panose="02020603050405020304" pitchFamily="18" charset="0"/>
              </a:rPr>
              <a:t>Classifieur</a:t>
            </a:r>
            <a:r>
              <a:rPr lang="fr-FR" sz="3200" b="1" dirty="0">
                <a:solidFill>
                  <a:schemeClr val="accent1">
                    <a:lumMod val="50000"/>
                  </a:schemeClr>
                </a:solidFill>
                <a:latin typeface="Times New Roman" panose="02020603050405020304" pitchFamily="18" charset="0"/>
                <a:cs typeface="Times New Roman" panose="02020603050405020304" pitchFamily="18" charset="0"/>
              </a:rPr>
              <a:t> de vecteurs de </a:t>
            </a:r>
            <a:r>
              <a:rPr lang="fr-FR" sz="3200" b="1" dirty="0" smtClean="0">
                <a:solidFill>
                  <a:schemeClr val="accent1">
                    <a:lumMod val="50000"/>
                  </a:schemeClr>
                </a:solidFill>
                <a:latin typeface="Times New Roman" panose="02020603050405020304" pitchFamily="18" charset="0"/>
                <a:cs typeface="Times New Roman" panose="02020603050405020304" pitchFamily="18" charset="0"/>
              </a:rPr>
              <a:t>support</a:t>
            </a:r>
            <a:endParaRPr lang="fr-FR" sz="3200" b="1" dirty="0" smtClean="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err="1">
                <a:solidFill>
                  <a:schemeClr val="accent1">
                    <a:lumMod val="50000"/>
                  </a:schemeClr>
                </a:solidFill>
                <a:latin typeface="Times New Roman" panose="02020603050405020304" pitchFamily="18" charset="0"/>
                <a:cs typeface="Times New Roman" panose="02020603050405020304" pitchFamily="18" charset="0"/>
              </a:rPr>
              <a:t>Classifieur</a:t>
            </a:r>
            <a:r>
              <a:rPr lang="fr-FR" sz="3200" b="1" dirty="0">
                <a:solidFill>
                  <a:schemeClr val="accent1">
                    <a:lumMod val="50000"/>
                  </a:schemeClr>
                </a:solidFill>
                <a:latin typeface="Times New Roman" panose="02020603050405020304" pitchFamily="18" charset="0"/>
                <a:cs typeface="Times New Roman" panose="02020603050405020304" pitchFamily="18" charset="0"/>
              </a:rPr>
              <a:t> de gradient extrême (</a:t>
            </a:r>
            <a:r>
              <a:rPr lang="fr-FR" sz="3200" b="1" dirty="0" err="1">
                <a:solidFill>
                  <a:schemeClr val="accent1">
                    <a:lumMod val="50000"/>
                  </a:schemeClr>
                </a:solidFill>
                <a:latin typeface="Times New Roman" panose="02020603050405020304" pitchFamily="18" charset="0"/>
                <a:cs typeface="Times New Roman" panose="02020603050405020304" pitchFamily="18" charset="0"/>
              </a:rPr>
              <a:t>XGBoost</a:t>
            </a:r>
            <a:r>
              <a:rPr lang="fr-FR" sz="3200" b="1" dirty="0" smtClean="0">
                <a:solidFill>
                  <a:schemeClr val="accent1">
                    <a:lumMod val="50000"/>
                  </a:schemeClr>
                </a:solidFill>
                <a:latin typeface="Times New Roman" panose="02020603050405020304" pitchFamily="18" charset="0"/>
                <a:cs typeface="Times New Roman" panose="02020603050405020304" pitchFamily="18" charset="0"/>
              </a:rPr>
              <a:t>)</a:t>
            </a:r>
            <a:endParaRPr lang="fr-FR" sz="3200" b="1" dirty="0" smtClean="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err="1">
                <a:solidFill>
                  <a:schemeClr val="accent1">
                    <a:lumMod val="50000"/>
                  </a:schemeClr>
                </a:solidFill>
                <a:latin typeface="Times New Roman" panose="02020603050405020304" pitchFamily="18" charset="0"/>
                <a:cs typeface="Times New Roman" panose="02020603050405020304" pitchFamily="18" charset="0"/>
              </a:rPr>
              <a:t>Classifieur</a:t>
            </a:r>
            <a:r>
              <a:rPr lang="fr-FR" sz="3200" b="1" dirty="0">
                <a:solidFill>
                  <a:schemeClr val="accent1">
                    <a:lumMod val="50000"/>
                  </a:schemeClr>
                </a:solidFill>
                <a:latin typeface="Times New Roman" panose="02020603050405020304" pitchFamily="18" charset="0"/>
                <a:cs typeface="Times New Roman" panose="02020603050405020304" pitchFamily="18" charset="0"/>
              </a:rPr>
              <a:t> </a:t>
            </a:r>
            <a:r>
              <a:rPr lang="fr-FR" sz="3200" b="1" dirty="0" err="1" smtClean="0">
                <a:solidFill>
                  <a:schemeClr val="accent1">
                    <a:lumMod val="50000"/>
                  </a:schemeClr>
                </a:solidFill>
                <a:latin typeface="Times New Roman" panose="02020603050405020304" pitchFamily="18" charset="0"/>
                <a:cs typeface="Times New Roman" panose="02020603050405020304" pitchFamily="18" charset="0"/>
              </a:rPr>
              <a:t>CatBoost</a:t>
            </a:r>
            <a:endParaRPr lang="fr-FR" sz="3200" b="1" dirty="0" smtClean="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a:solidFill>
                  <a:schemeClr val="accent1">
                    <a:lumMod val="50000"/>
                  </a:schemeClr>
                </a:solidFill>
                <a:latin typeface="Times New Roman" panose="02020603050405020304" pitchFamily="18" charset="0"/>
                <a:cs typeface="Times New Roman" panose="02020603050405020304" pitchFamily="18" charset="0"/>
              </a:rPr>
              <a:t>Classificateur par </a:t>
            </a:r>
            <a:r>
              <a:rPr lang="fr-FR" sz="3200" b="1" dirty="0" smtClean="0">
                <a:solidFill>
                  <a:schemeClr val="accent1">
                    <a:lumMod val="50000"/>
                  </a:schemeClr>
                </a:solidFill>
                <a:latin typeface="Times New Roman" panose="02020603050405020304" pitchFamily="18" charset="0"/>
                <a:cs typeface="Times New Roman" panose="02020603050405020304" pitchFamily="18" charset="0"/>
              </a:rPr>
              <a:t>vote</a:t>
            </a:r>
            <a:endParaRPr lang="fr-FR" sz="3200" b="1" dirty="0" smtClean="0">
              <a:solidFill>
                <a:schemeClr val="accent1">
                  <a:lumMod val="50000"/>
                </a:schemeClr>
              </a:solidFill>
              <a:latin typeface="Times New Roman" panose="02020603050405020304" pitchFamily="18" charset="0"/>
              <a:cs typeface="Times New Roman" panose="02020603050405020304" pitchFamily="18" charset="0"/>
            </a:endParaRPr>
          </a:p>
          <a:p>
            <a:r>
              <a:rPr lang="fr-FR" sz="3200" b="1" dirty="0">
                <a:solidFill>
                  <a:schemeClr val="accent1">
                    <a:lumMod val="50000"/>
                  </a:schemeClr>
                </a:solidFill>
                <a:latin typeface="Times New Roman" panose="02020603050405020304" pitchFamily="18" charset="0"/>
                <a:cs typeface="Times New Roman" panose="02020603050405020304" pitchFamily="18" charset="0"/>
              </a:rPr>
              <a:t>Perceptron</a:t>
            </a:r>
            <a:endParaRPr lang="fr-FR" sz="3200" b="1" dirty="0">
              <a:solidFill>
                <a:schemeClr val="accent1">
                  <a:lumMod val="50000"/>
                </a:schemeClr>
              </a:solidFill>
              <a:latin typeface="Times New Roman" panose="02020603050405020304" pitchFamily="18" charset="0"/>
              <a:cs typeface="Times New Roman" panose="02020603050405020304" pitchFamily="18" charset="0"/>
            </a:endParaRPr>
          </a:p>
          <a:p>
            <a:endParaRPr lang="fr-FR" sz="3200" b="1" dirty="0"/>
          </a:p>
          <a:p>
            <a:endParaRPr lang="fr-FR" sz="3200" b="1" dirty="0"/>
          </a:p>
          <a:p>
            <a:endParaRPr lang="fr-FR" sz="3200" b="1" dirty="0"/>
          </a:p>
          <a:p>
            <a:endParaRPr lang="fr-FR" sz="3200" b="1" dirty="0"/>
          </a:p>
        </p:txBody>
      </p:sp>
      <p:sp>
        <p:nvSpPr>
          <p:cNvPr id="766" name="Google Shape;766;p46"/>
          <p:cNvSpPr txBox="1">
            <a:spLocks noGrp="1"/>
          </p:cNvSpPr>
          <p:nvPr>
            <p:ph type="title"/>
          </p:nvPr>
        </p:nvSpPr>
        <p:spPr>
          <a:xfrm flipH="1">
            <a:off x="2328748" y="1859600"/>
            <a:ext cx="8487930" cy="949800"/>
          </a:xfrm>
          <a:prstGeom prst="rect">
            <a:avLst/>
          </a:prstGeom>
        </p:spPr>
        <p:txBody>
          <a:bodyPr spcFirstLastPara="1" wrap="square" lIns="182850" tIns="182850" rIns="182850" bIns="182850" anchor="t" anchorCtr="0">
            <a:noAutofit/>
          </a:bodyPr>
          <a:lstStyle/>
          <a:p>
            <a:r>
              <a:rPr lang="en-GB" sz="6600" b="1" dirty="0">
                <a:solidFill>
                  <a:schemeClr val="accent1">
                    <a:lumMod val="50000"/>
                  </a:schemeClr>
                </a:solidFill>
                <a:latin typeface="Times New Roman" panose="02020603050405020304" pitchFamily="18" charset="0"/>
                <a:cs typeface="Times New Roman" panose="02020603050405020304" pitchFamily="18" charset="0"/>
              </a:rPr>
              <a:t>MODELISATION</a:t>
            </a:r>
            <a:endParaRPr sz="6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AutoShape 2" descr="Disaster Tweets Classification Using Machine Learning &amp; NLP Approach -  Wisdom M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sp>
        <p:nvSpPr>
          <p:cNvPr id="4" name="AutoShape 4" descr="Disaster Tweets Classification Using Machine Learning &amp; NLP Approach -  Wisdom M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5" name="Imag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28922" y="2563846"/>
            <a:ext cx="6682480" cy="4211060"/>
          </a:xfrm>
          <a:prstGeom prst="rect">
            <a:avLst/>
          </a:prstGeom>
        </p:spPr>
      </p:pic>
      <p:grpSp>
        <p:nvGrpSpPr>
          <p:cNvPr id="11" name="Group 2"/>
          <p:cNvGrpSpPr/>
          <p:nvPr/>
        </p:nvGrpSpPr>
        <p:grpSpPr>
          <a:xfrm>
            <a:off x="149556" y="189838"/>
            <a:ext cx="17903825" cy="1070164"/>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3" name="Google Shape;766;p46"/>
          <p:cNvSpPr txBox="1"/>
          <p:nvPr/>
        </p:nvSpPr>
        <p:spPr>
          <a:xfrm flipH="1">
            <a:off x="3673276" y="8308096"/>
            <a:ext cx="14614724" cy="1037152"/>
          </a:xfrm>
          <a:prstGeom prst="rect">
            <a:avLst/>
          </a:prstGeom>
        </p:spPr>
        <p:txBody>
          <a:bodyPr spcFirstLastPara="1" wrap="square" lIns="182850" tIns="182850" rIns="182850" bIns="182850" anchor="t" anchorCtr="0">
            <a:noAutofit/>
          </a:bodyPr>
          <a:lstStyle>
            <a:lvl1pPr lvl="0" algn="r" rtl="0">
              <a:spcBef>
                <a:spcPts val="0"/>
              </a:spcBef>
              <a:spcAft>
                <a:spcPts val="0"/>
              </a:spcAft>
              <a:buSzPts val="3000"/>
              <a:buNone/>
              <a:defRPr>
                <a:latin typeface="+mj-lt"/>
                <a:ea typeface="+mj-ea"/>
                <a:cs typeface="+mj-cs"/>
              </a:defRPr>
            </a:lvl1pPr>
            <a:lvl2pPr lvl="1"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2pPr>
            <a:lvl3pPr lvl="2"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3pPr>
            <a:lvl4pPr lvl="3"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4pPr>
            <a:lvl5pPr lvl="4"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5pPr>
            <a:lvl6pPr lvl="5"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6pPr>
            <a:lvl7pPr lvl="6"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7pPr>
            <a:lvl8pPr lvl="7"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8pPr>
            <a:lvl9pPr lvl="8"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9pPr>
          </a:lstStyle>
          <a:p>
            <a:r>
              <a:rPr lang="en-GB" sz="3600" b="1" i="1" dirty="0" smtClean="0">
                <a:solidFill>
                  <a:schemeClr val="accent1">
                    <a:lumMod val="50000"/>
                  </a:schemeClr>
                </a:solidFill>
                <a:latin typeface="Times New Roman" panose="02020603050405020304" pitchFamily="18" charset="0"/>
                <a:cs typeface="Times New Roman" panose="02020603050405020304" pitchFamily="18" charset="0"/>
              </a:rPr>
              <a:t>Nous </a:t>
            </a:r>
            <a:r>
              <a:rPr lang="en-GB" sz="3600" b="1" i="1" dirty="0" err="1" smtClean="0">
                <a:solidFill>
                  <a:schemeClr val="accent1">
                    <a:lumMod val="50000"/>
                  </a:schemeClr>
                </a:solidFill>
                <a:latin typeface="Times New Roman" panose="02020603050405020304" pitchFamily="18" charset="0"/>
                <a:cs typeface="Times New Roman" panose="02020603050405020304" pitchFamily="18" charset="0"/>
              </a:rPr>
              <a:t>presenterons</a:t>
            </a:r>
            <a:r>
              <a:rPr lang="en-GB" sz="3600" b="1" i="1" dirty="0" smtClean="0">
                <a:solidFill>
                  <a:schemeClr val="accent1">
                    <a:lumMod val="50000"/>
                  </a:schemeClr>
                </a:solidFill>
                <a:latin typeface="Times New Roman" panose="02020603050405020304" pitchFamily="18" charset="0"/>
                <a:cs typeface="Times New Roman" panose="02020603050405020304" pitchFamily="18" charset="0"/>
              </a:rPr>
              <a:t> les </a:t>
            </a:r>
            <a:r>
              <a:rPr lang="en-GB" sz="3600" b="1" i="1" dirty="0" err="1" smtClean="0">
                <a:solidFill>
                  <a:schemeClr val="accent1">
                    <a:lumMod val="50000"/>
                  </a:schemeClr>
                </a:solidFill>
                <a:latin typeface="Times New Roman" panose="02020603050405020304" pitchFamily="18" charset="0"/>
                <a:cs typeface="Times New Roman" panose="02020603050405020304" pitchFamily="18" charset="0"/>
              </a:rPr>
              <a:t>modeles</a:t>
            </a:r>
            <a:r>
              <a:rPr lang="en-GB" sz="3600" b="1" i="1" dirty="0" smtClean="0">
                <a:solidFill>
                  <a:schemeClr val="accent1">
                    <a:lumMod val="50000"/>
                  </a:schemeClr>
                </a:solidFill>
                <a:latin typeface="Times New Roman" panose="02020603050405020304" pitchFamily="18" charset="0"/>
                <a:cs typeface="Times New Roman" panose="02020603050405020304" pitchFamily="18" charset="0"/>
              </a:rPr>
              <a:t> </a:t>
            </a:r>
            <a:r>
              <a:rPr lang="en-GB" sz="3600" b="1" i="1" dirty="0" err="1" smtClean="0">
                <a:solidFill>
                  <a:schemeClr val="accent1">
                    <a:lumMod val="50000"/>
                  </a:schemeClr>
                </a:solidFill>
                <a:latin typeface="Times New Roman" panose="02020603050405020304" pitchFamily="18" charset="0"/>
                <a:cs typeface="Times New Roman" panose="02020603050405020304" pitchFamily="18" charset="0"/>
              </a:rPr>
              <a:t>phares</a:t>
            </a:r>
            <a:r>
              <a:rPr lang="en-GB" sz="3600" b="1" i="1" dirty="0" smtClean="0">
                <a:solidFill>
                  <a:schemeClr val="accent1">
                    <a:lumMod val="50000"/>
                  </a:schemeClr>
                </a:solidFill>
                <a:latin typeface="Times New Roman" panose="02020603050405020304" pitchFamily="18" charset="0"/>
                <a:cs typeface="Times New Roman" panose="02020603050405020304" pitchFamily="18" charset="0"/>
              </a:rPr>
              <a:t> </a:t>
            </a:r>
            <a:r>
              <a:rPr lang="en-GB" sz="3600" b="1" i="1" dirty="0" err="1" smtClean="0">
                <a:solidFill>
                  <a:schemeClr val="accent1">
                    <a:lumMod val="50000"/>
                  </a:schemeClr>
                </a:solidFill>
                <a:latin typeface="Times New Roman" panose="02020603050405020304" pitchFamily="18" charset="0"/>
                <a:cs typeface="Times New Roman" panose="02020603050405020304" pitchFamily="18" charset="0"/>
              </a:rPr>
              <a:t>ayant</a:t>
            </a:r>
            <a:r>
              <a:rPr lang="en-GB" sz="3600" b="1" i="1" dirty="0" smtClean="0">
                <a:solidFill>
                  <a:schemeClr val="accent1">
                    <a:lumMod val="50000"/>
                  </a:schemeClr>
                </a:solidFill>
                <a:latin typeface="Times New Roman" panose="02020603050405020304" pitchFamily="18" charset="0"/>
                <a:cs typeface="Times New Roman" panose="02020603050405020304" pitchFamily="18" charset="0"/>
              </a:rPr>
              <a:t> les performances </a:t>
            </a:r>
            <a:r>
              <a:rPr lang="en-GB" sz="3600" b="1" i="1" dirty="0" err="1" smtClean="0">
                <a:solidFill>
                  <a:schemeClr val="accent1">
                    <a:lumMod val="50000"/>
                  </a:schemeClr>
                </a:solidFill>
                <a:latin typeface="Times New Roman" panose="02020603050405020304" pitchFamily="18" charset="0"/>
                <a:cs typeface="Times New Roman" panose="02020603050405020304" pitchFamily="18" charset="0"/>
              </a:rPr>
              <a:t>meilleures</a:t>
            </a:r>
            <a:endParaRPr lang="en-GB" sz="3600" b="1" i="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ontent Placeholder 1029"/>
          <p:cNvSpPr>
            <a:spLocks noGrp="1"/>
          </p:cNvSpPr>
          <p:nvPr>
            <p:ph idx="1"/>
          </p:nvPr>
        </p:nvSpPr>
        <p:spPr>
          <a:xfrm>
            <a:off x="140971" y="1639730"/>
            <a:ext cx="10462613" cy="2372141"/>
          </a:xfrm>
        </p:spPr>
        <p:txBody>
          <a:bodyPr>
            <a:noAutofit/>
          </a:body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Rapport de classification</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a:p>
            <a:pPr algn="just"/>
            <a:r>
              <a:rPr lang="fr-FR" sz="2800" dirty="0" smtClean="0">
                <a:latin typeface="Times New Roman" panose="02020603050405020304" pitchFamily="18" charset="0"/>
                <a:cs typeface="Times New Roman" panose="02020603050405020304" pitchFamily="18" charset="0"/>
              </a:rPr>
              <a:t>Ce </a:t>
            </a:r>
            <a:r>
              <a:rPr lang="fr-FR" sz="2800" dirty="0">
                <a:latin typeface="Times New Roman" panose="02020603050405020304" pitchFamily="18" charset="0"/>
                <a:cs typeface="Times New Roman" panose="02020603050405020304" pitchFamily="18" charset="0"/>
              </a:rPr>
              <a:t>rapport de classification </a:t>
            </a:r>
            <a:r>
              <a:rPr lang="fr-FR" sz="2800" dirty="0" smtClean="0">
                <a:latin typeface="Times New Roman" panose="02020603050405020304" pitchFamily="18" charset="0"/>
                <a:cs typeface="Times New Roman" panose="02020603050405020304" pitchFamily="18" charset="0"/>
              </a:rPr>
              <a:t>résume </a:t>
            </a:r>
            <a:r>
              <a:rPr lang="fr-FR" sz="2800" dirty="0">
                <a:latin typeface="Times New Roman" panose="02020603050405020304" pitchFamily="18" charset="0"/>
                <a:cs typeface="Times New Roman" panose="02020603050405020304" pitchFamily="18" charset="0"/>
              </a:rPr>
              <a:t>les performances d'un modèle de classification sur deux classes. Le modèle obtient une précision moyenne de 81,48 %, ce qui signifie qu'il prédit correctement les classes des entrées 81,48 % du temps.</a:t>
            </a:r>
            <a:endParaRPr lang="fr-FR" sz="2800" dirty="0" smtClean="0">
              <a:latin typeface="Times New Roman" panose="02020603050405020304" pitchFamily="18" charset="0"/>
              <a:cs typeface="Times New Roman" panose="02020603050405020304" pitchFamily="18" charset="0"/>
            </a:endParaRPr>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651984"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2768600" y="255342"/>
            <a:ext cx="13774595" cy="1200329"/>
          </a:xfrm>
          <a:prstGeom prst="rect">
            <a:avLst/>
          </a:prstGeom>
          <a:noFill/>
        </p:spPr>
        <p:txBody>
          <a:bodyPr wrap="square" rtlCol="0">
            <a:spAutoFit/>
          </a:bodyPr>
          <a:lstStyle/>
          <a:p>
            <a:r>
              <a:rPr lang="en-US" sz="3600" b="1" dirty="0" err="1" smtClean="0">
                <a:solidFill>
                  <a:srgbClr val="2B4A9D"/>
                </a:solidFill>
              </a:rPr>
              <a:t>Modelisation</a:t>
            </a:r>
            <a:r>
              <a:rPr lang="en-US" sz="3600" b="1" dirty="0" smtClean="0">
                <a:solidFill>
                  <a:srgbClr val="2B4A9D"/>
                </a:solidFill>
              </a:rPr>
              <a:t> :     </a:t>
            </a:r>
            <a:r>
              <a:rPr lang="fr-FR" sz="3600" b="1" dirty="0" err="1" smtClean="0"/>
              <a:t>Regression</a:t>
            </a:r>
            <a:r>
              <a:rPr lang="fr-FR" sz="3600" b="1" dirty="0" smtClean="0"/>
              <a:t> </a:t>
            </a:r>
            <a:r>
              <a:rPr lang="fr-FR" sz="3600" b="1" dirty="0"/>
              <a:t>Logistique</a:t>
            </a:r>
            <a:endParaRPr lang="fr-FR" sz="3600" b="1" dirty="0"/>
          </a:p>
          <a:p>
            <a:endParaRPr lang="en-US" sz="3600" b="1" dirty="0">
              <a:solidFill>
                <a:srgbClr val="2B4A9D"/>
              </a:solidFill>
            </a:endParaRPr>
          </a:p>
        </p:txBody>
      </p:sp>
      <p:pic>
        <p:nvPicPr>
          <p:cNvPr id="20" name="Image 19"/>
          <p:cNvPicPr>
            <a:picLocks noChangeAspect="1"/>
          </p:cNvPicPr>
          <p:nvPr/>
        </p:nvPicPr>
        <p:blipFill>
          <a:blip r:embed="rId3"/>
          <a:stretch>
            <a:fillRect/>
          </a:stretch>
        </p:blipFill>
        <p:spPr>
          <a:xfrm>
            <a:off x="152056" y="5180220"/>
            <a:ext cx="10451528" cy="4728888"/>
          </a:xfrm>
          <a:prstGeom prst="rect">
            <a:avLst/>
          </a:prstGeom>
        </p:spPr>
      </p:pic>
      <p:pic>
        <p:nvPicPr>
          <p:cNvPr id="21" name="Image 20"/>
          <p:cNvPicPr>
            <a:picLocks noChangeAspect="1"/>
          </p:cNvPicPr>
          <p:nvPr/>
        </p:nvPicPr>
        <p:blipFill>
          <a:blip r:embed="rId4"/>
          <a:stretch>
            <a:fillRect/>
          </a:stretch>
        </p:blipFill>
        <p:spPr>
          <a:xfrm>
            <a:off x="11188826" y="4089206"/>
            <a:ext cx="7097115" cy="5687219"/>
          </a:xfrm>
          <a:prstGeom prst="rect">
            <a:avLst/>
          </a:prstGeom>
        </p:spPr>
      </p:pic>
      <p:sp>
        <p:nvSpPr>
          <p:cNvPr id="23" name="Content Placeholder 1029"/>
          <p:cNvSpPr txBox="1"/>
          <p:nvPr/>
        </p:nvSpPr>
        <p:spPr>
          <a:xfrm>
            <a:off x="11571303" y="1894999"/>
            <a:ext cx="6915665" cy="148833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La matrice de confusion</a:t>
            </a:r>
            <a:r>
              <a:rPr lang="fr-FR" sz="2800" dirty="0" smtClean="0">
                <a:latin typeface="Times New Roman" panose="02020603050405020304" pitchFamily="18" charset="0"/>
                <a:cs typeface="Times New Roman" panose="02020603050405020304" pitchFamily="18" charset="0"/>
              </a:rPr>
              <a:t>.</a:t>
            </a:r>
            <a:endParaRPr lang="fr-FR" sz="28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ontent Placeholder 1029"/>
          <p:cNvSpPr>
            <a:spLocks noGrp="1"/>
          </p:cNvSpPr>
          <p:nvPr>
            <p:ph idx="1"/>
          </p:nvPr>
        </p:nvSpPr>
        <p:spPr>
          <a:xfrm>
            <a:off x="120086" y="1523000"/>
            <a:ext cx="10462613" cy="2372141"/>
          </a:xfrm>
        </p:spPr>
        <p:txBody>
          <a:bodyPr>
            <a:noAutofit/>
          </a:body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Rapport de classification</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a:p>
            <a:pPr algn="just"/>
            <a:r>
              <a:rPr lang="fr-FR" sz="4000" dirty="0"/>
              <a:t>Nous </a:t>
            </a:r>
            <a:r>
              <a:rPr lang="fr-FR" sz="4000" dirty="0" smtClean="0"/>
              <a:t>constatons qu'à </a:t>
            </a:r>
            <a:r>
              <a:rPr lang="fr-FR" sz="4000" dirty="0"/>
              <a:t>mesure que n augmente</a:t>
            </a:r>
            <a:r>
              <a:rPr lang="fr-FR" sz="4000" dirty="0" smtClean="0"/>
              <a:t>,</a:t>
            </a:r>
            <a:endParaRPr lang="fr-FR" sz="4000" dirty="0" smtClean="0"/>
          </a:p>
          <a:p>
            <a:pPr algn="just"/>
            <a:r>
              <a:rPr lang="fr-FR" sz="4000" dirty="0" smtClean="0"/>
              <a:t> </a:t>
            </a:r>
            <a:r>
              <a:rPr lang="fr-FR" sz="4000" dirty="0"/>
              <a:t>la précision du modèle diminue. </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456042"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2768600" y="255342"/>
            <a:ext cx="13774595" cy="1200329"/>
          </a:xfrm>
          <a:prstGeom prst="rect">
            <a:avLst/>
          </a:prstGeom>
          <a:noFill/>
        </p:spPr>
        <p:txBody>
          <a:bodyPr wrap="square" rtlCol="0">
            <a:spAutoFit/>
          </a:bodyPr>
          <a:lstStyle/>
          <a:p>
            <a:r>
              <a:rPr lang="en-US" sz="3600" b="1" dirty="0" err="1" smtClean="0">
                <a:solidFill>
                  <a:srgbClr val="2B4A9D"/>
                </a:solidFill>
              </a:rPr>
              <a:t>Modelisation</a:t>
            </a:r>
            <a:r>
              <a:rPr lang="en-US" sz="3600" b="1" dirty="0" smtClean="0">
                <a:solidFill>
                  <a:srgbClr val="2B4A9D"/>
                </a:solidFill>
              </a:rPr>
              <a:t> :     </a:t>
            </a:r>
            <a:r>
              <a:rPr lang="fr-FR" sz="3600" b="1" dirty="0" err="1" smtClean="0"/>
              <a:t>Regression</a:t>
            </a:r>
            <a:r>
              <a:rPr lang="fr-FR" sz="3600" b="1" dirty="0" smtClean="0"/>
              <a:t> Logistique 	BoW2</a:t>
            </a:r>
            <a:endParaRPr lang="fr-FR" sz="3600" b="1" dirty="0"/>
          </a:p>
          <a:p>
            <a:endParaRPr lang="en-US" sz="3600" b="1" dirty="0">
              <a:solidFill>
                <a:srgbClr val="2B4A9D"/>
              </a:solidFill>
            </a:endParaRPr>
          </a:p>
        </p:txBody>
      </p:sp>
      <p:sp>
        <p:nvSpPr>
          <p:cNvPr id="23" name="Content Placeholder 1029"/>
          <p:cNvSpPr txBox="1"/>
          <p:nvPr/>
        </p:nvSpPr>
        <p:spPr>
          <a:xfrm>
            <a:off x="11571303" y="1894999"/>
            <a:ext cx="6915665" cy="148833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La matrice de confusion</a:t>
            </a:r>
            <a:r>
              <a:rPr lang="fr-FR" sz="2800" dirty="0" smtClean="0">
                <a:latin typeface="Times New Roman" panose="02020603050405020304" pitchFamily="18" charset="0"/>
                <a:cs typeface="Times New Roman" panose="02020603050405020304" pitchFamily="18" charset="0"/>
              </a:rPr>
              <a:t>.</a:t>
            </a:r>
            <a:endParaRPr lang="fr-FR" sz="2800" dirty="0" smtClean="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28936" y="4477631"/>
            <a:ext cx="10343742" cy="4910665"/>
          </a:xfrm>
          <a:prstGeom prst="rect">
            <a:avLst/>
          </a:prstGeom>
        </p:spPr>
      </p:pic>
      <p:pic>
        <p:nvPicPr>
          <p:cNvPr id="3" name="Image 2"/>
          <p:cNvPicPr>
            <a:picLocks noChangeAspect="1"/>
          </p:cNvPicPr>
          <p:nvPr/>
        </p:nvPicPr>
        <p:blipFill>
          <a:blip r:embed="rId4"/>
          <a:stretch>
            <a:fillRect/>
          </a:stretch>
        </p:blipFill>
        <p:spPr>
          <a:xfrm>
            <a:off x="10684641" y="3383330"/>
            <a:ext cx="7585499" cy="63099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ontent Placeholder 1029"/>
          <p:cNvSpPr>
            <a:spLocks noGrp="1"/>
          </p:cNvSpPr>
          <p:nvPr>
            <p:ph idx="1"/>
          </p:nvPr>
        </p:nvSpPr>
        <p:spPr>
          <a:xfrm>
            <a:off x="50800" y="7462891"/>
            <a:ext cx="10462613" cy="2372141"/>
          </a:xfrm>
        </p:spPr>
        <p:txBody>
          <a:bodyPr>
            <a:noAutofit/>
          </a:body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dirty="0">
                <a:solidFill>
                  <a:schemeClr val="accent5"/>
                </a:solidFill>
                <a:latin typeface="Times New Roman" panose="02020603050405020304" pitchFamily="18" charset="0"/>
                <a:cs typeface="Times New Roman" panose="02020603050405020304" pitchFamily="18" charset="0"/>
              </a:rPr>
              <a:t>La régression logistique nous a montré que les n-grammes = 1 donnent les meilleurs résultats</a:t>
            </a:r>
            <a:r>
              <a:rPr lang="fr-FR" sz="4000" dirty="0"/>
              <a:t>.</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456042"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2768600" y="255342"/>
            <a:ext cx="13774595" cy="1200329"/>
          </a:xfrm>
          <a:prstGeom prst="rect">
            <a:avLst/>
          </a:prstGeom>
          <a:noFill/>
        </p:spPr>
        <p:txBody>
          <a:bodyPr wrap="square" rtlCol="0">
            <a:spAutoFit/>
          </a:bodyPr>
          <a:lstStyle/>
          <a:p>
            <a:r>
              <a:rPr lang="en-US" sz="3600" b="1" dirty="0" err="1" smtClean="0">
                <a:solidFill>
                  <a:srgbClr val="2B4A9D"/>
                </a:solidFill>
              </a:rPr>
              <a:t>Modelisation</a:t>
            </a:r>
            <a:r>
              <a:rPr lang="en-US" sz="3600" b="1" dirty="0" smtClean="0">
                <a:solidFill>
                  <a:srgbClr val="2B4A9D"/>
                </a:solidFill>
              </a:rPr>
              <a:t> :     </a:t>
            </a:r>
            <a:r>
              <a:rPr lang="fr-FR" sz="3600" b="1" dirty="0"/>
              <a:t>Évaluation en tf_idf1 du modèle logistique</a:t>
            </a:r>
            <a:endParaRPr lang="fr-FR" sz="3600" b="1" dirty="0"/>
          </a:p>
          <a:p>
            <a:endParaRPr lang="en-US" sz="3600" b="1" dirty="0">
              <a:solidFill>
                <a:srgbClr val="2B4A9D"/>
              </a:solidFill>
            </a:endParaRPr>
          </a:p>
        </p:txBody>
      </p:sp>
      <p:sp>
        <p:nvSpPr>
          <p:cNvPr id="23" name="Content Placeholder 1029"/>
          <p:cNvSpPr txBox="1"/>
          <p:nvPr/>
        </p:nvSpPr>
        <p:spPr>
          <a:xfrm>
            <a:off x="11571303" y="1894999"/>
            <a:ext cx="6915665" cy="148833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La matrice de confusion</a:t>
            </a:r>
            <a:r>
              <a:rPr lang="fr-FR" sz="2800" dirty="0" smtClean="0">
                <a:latin typeface="Times New Roman" panose="02020603050405020304" pitchFamily="18" charset="0"/>
                <a:cs typeface="Times New Roman" panose="02020603050405020304" pitchFamily="18" charset="0"/>
              </a:rPr>
              <a:t>.</a:t>
            </a:r>
            <a:endParaRPr lang="fr-FR" sz="2800" dirty="0" smtClean="0">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567007" y="2646028"/>
            <a:ext cx="9774735" cy="4614957"/>
          </a:xfrm>
          <a:prstGeom prst="rect">
            <a:avLst/>
          </a:prstGeom>
        </p:spPr>
      </p:pic>
      <p:pic>
        <p:nvPicPr>
          <p:cNvPr id="15" name="Image 14"/>
          <p:cNvPicPr>
            <a:picLocks noChangeAspect="1"/>
          </p:cNvPicPr>
          <p:nvPr/>
        </p:nvPicPr>
        <p:blipFill>
          <a:blip r:embed="rId4"/>
          <a:stretch>
            <a:fillRect/>
          </a:stretch>
        </p:blipFill>
        <p:spPr>
          <a:xfrm>
            <a:off x="10684642" y="3238538"/>
            <a:ext cx="7316221" cy="5344271"/>
          </a:xfrm>
          <a:prstGeom prst="rect">
            <a:avLst/>
          </a:prstGeom>
        </p:spPr>
      </p:pic>
      <p:sp>
        <p:nvSpPr>
          <p:cNvPr id="20" name="Content Placeholder 1029"/>
          <p:cNvSpPr txBox="1"/>
          <p:nvPr/>
        </p:nvSpPr>
        <p:spPr>
          <a:xfrm>
            <a:off x="272486" y="1675400"/>
            <a:ext cx="10462613" cy="237214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Rapport de classification</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456042"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2768600" y="255342"/>
            <a:ext cx="13774595" cy="1200329"/>
          </a:xfrm>
          <a:prstGeom prst="rect">
            <a:avLst/>
          </a:prstGeom>
          <a:noFill/>
        </p:spPr>
        <p:txBody>
          <a:bodyPr wrap="square" rtlCol="0">
            <a:spAutoFit/>
          </a:bodyPr>
          <a:lstStyle/>
          <a:p>
            <a:r>
              <a:rPr lang="en-US" sz="3600" b="1" dirty="0" err="1" smtClean="0">
                <a:solidFill>
                  <a:srgbClr val="2B4A9D"/>
                </a:solidFill>
              </a:rPr>
              <a:t>Modelisation</a:t>
            </a:r>
            <a:r>
              <a:rPr lang="en-US" sz="3600" b="1" dirty="0" smtClean="0">
                <a:solidFill>
                  <a:srgbClr val="2B4A9D"/>
                </a:solidFill>
              </a:rPr>
              <a:t> :       </a:t>
            </a:r>
            <a:r>
              <a:rPr lang="fr-FR" sz="3600" b="1" dirty="0" smtClean="0"/>
              <a:t>SVC Tf-Idf1</a:t>
            </a:r>
            <a:endParaRPr lang="fr-FR" sz="3600" b="1" dirty="0"/>
          </a:p>
          <a:p>
            <a:endParaRPr lang="en-US" sz="3600" b="1" dirty="0">
              <a:solidFill>
                <a:srgbClr val="2B4A9D"/>
              </a:solidFill>
            </a:endParaRPr>
          </a:p>
        </p:txBody>
      </p:sp>
      <p:sp>
        <p:nvSpPr>
          <p:cNvPr id="23" name="Content Placeholder 1029"/>
          <p:cNvSpPr txBox="1"/>
          <p:nvPr/>
        </p:nvSpPr>
        <p:spPr>
          <a:xfrm>
            <a:off x="11997079" y="1701942"/>
            <a:ext cx="6915665" cy="148833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La matrice de confusion</a:t>
            </a:r>
            <a:r>
              <a:rPr lang="fr-FR" sz="2800" dirty="0" smtClean="0">
                <a:latin typeface="Times New Roman" panose="02020603050405020304" pitchFamily="18" charset="0"/>
                <a:cs typeface="Times New Roman" panose="02020603050405020304" pitchFamily="18" charset="0"/>
              </a:rPr>
              <a:t>.</a:t>
            </a:r>
            <a:endParaRPr lang="fr-FR" sz="2800" dirty="0" smtClean="0">
              <a:latin typeface="Times New Roman" panose="02020603050405020304" pitchFamily="18" charset="0"/>
              <a:cs typeface="Times New Roman" panose="02020603050405020304" pitchFamily="18" charset="0"/>
            </a:endParaRPr>
          </a:p>
        </p:txBody>
      </p:sp>
      <p:sp>
        <p:nvSpPr>
          <p:cNvPr id="20" name="Content Placeholder 1029"/>
          <p:cNvSpPr txBox="1"/>
          <p:nvPr/>
        </p:nvSpPr>
        <p:spPr>
          <a:xfrm>
            <a:off x="272486" y="1675400"/>
            <a:ext cx="10462613" cy="237214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Rapport de classification</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138931" y="4662970"/>
            <a:ext cx="9092201" cy="4892336"/>
          </a:xfrm>
          <a:prstGeom prst="rect">
            <a:avLst/>
          </a:prstGeom>
        </p:spPr>
      </p:pic>
      <p:pic>
        <p:nvPicPr>
          <p:cNvPr id="16" name="Image 15"/>
          <p:cNvPicPr>
            <a:picLocks noChangeAspect="1"/>
          </p:cNvPicPr>
          <p:nvPr/>
        </p:nvPicPr>
        <p:blipFill>
          <a:blip r:embed="rId4"/>
          <a:stretch>
            <a:fillRect/>
          </a:stretch>
        </p:blipFill>
        <p:spPr>
          <a:xfrm>
            <a:off x="10918256" y="3633446"/>
            <a:ext cx="7154273" cy="55970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7454" y="-210087"/>
            <a:ext cx="18288000" cy="1862571"/>
            <a:chOff x="0" y="0"/>
            <a:chExt cx="6671512" cy="2316725"/>
          </a:xfrm>
        </p:grpSpPr>
        <p:sp>
          <p:nvSpPr>
            <p:cNvPr id="6"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13" name="TextBox 13"/>
          <p:cNvSpPr txBox="1"/>
          <p:nvPr/>
        </p:nvSpPr>
        <p:spPr>
          <a:xfrm>
            <a:off x="-228600" y="800100"/>
            <a:ext cx="4967830" cy="821379"/>
          </a:xfrm>
          <a:prstGeom prst="rect">
            <a:avLst/>
          </a:prstGeom>
        </p:spPr>
        <p:txBody>
          <a:bodyPr lIns="0" tIns="0" rIns="0" bIns="0" rtlCol="0" anchor="t">
            <a:spAutoFit/>
          </a:bodyPr>
          <a:lstStyle/>
          <a:p>
            <a:pPr algn="ctr">
              <a:lnSpc>
                <a:spcPts val="6300"/>
              </a:lnSpc>
            </a:pPr>
            <a:r>
              <a:rPr lang="en-US" sz="6000" spc="300" dirty="0">
                <a:solidFill>
                  <a:srgbClr val="FFFFFF"/>
                </a:solidFill>
                <a:latin typeface="Times New Roman" panose="02020603050405020304" pitchFamily="18" charset="0"/>
                <a:cs typeface="Times New Roman" panose="02020603050405020304" pitchFamily="18" charset="0"/>
              </a:rPr>
              <a:t>PLAN</a:t>
            </a:r>
            <a:endParaRPr lang="en-US" sz="6000" spc="300" dirty="0">
              <a:solidFill>
                <a:srgbClr val="FFFFFF"/>
              </a:solidFill>
              <a:latin typeface="Times New Roman" panose="02020603050405020304" pitchFamily="18" charset="0"/>
              <a:cs typeface="Times New Roman" panose="02020603050405020304" pitchFamily="18" charset="0"/>
            </a:endParaRPr>
          </a:p>
        </p:txBody>
      </p:sp>
      <p:pic>
        <p:nvPicPr>
          <p:cNvPr id="15" name="Imag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35200" y="2212"/>
            <a:ext cx="3331028" cy="1705944"/>
          </a:xfrm>
          <a:prstGeom prst="rect">
            <a:avLst/>
          </a:prstGeom>
        </p:spPr>
      </p:pic>
      <p:grpSp>
        <p:nvGrpSpPr>
          <p:cNvPr id="24" name="Groupe 23"/>
          <p:cNvGrpSpPr/>
          <p:nvPr/>
        </p:nvGrpSpPr>
        <p:grpSpPr>
          <a:xfrm>
            <a:off x="798286" y="3906508"/>
            <a:ext cx="1049411" cy="721474"/>
            <a:chOff x="2476500" y="4514434"/>
            <a:chExt cx="1142999" cy="888222"/>
          </a:xfrm>
        </p:grpSpPr>
        <p:sp>
          <p:nvSpPr>
            <p:cNvPr id="16" name="Google Shape;833;p42"/>
            <p:cNvSpPr/>
            <p:nvPr/>
          </p:nvSpPr>
          <p:spPr>
            <a:xfrm>
              <a:off x="2476500" y="4514434"/>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ZoneTexte 16"/>
            <p:cNvSpPr txBox="1"/>
            <p:nvPr/>
          </p:nvSpPr>
          <p:spPr>
            <a:xfrm>
              <a:off x="2613627" y="4527997"/>
              <a:ext cx="864407" cy="847193"/>
            </a:xfrm>
            <a:prstGeom prst="rect">
              <a:avLst/>
            </a:prstGeom>
            <a:noFill/>
          </p:spPr>
          <p:txBody>
            <a:bodyPr wrap="square" rtlCol="0">
              <a:spAutoFit/>
            </a:bodyPr>
            <a:lstStyle/>
            <a:p>
              <a:r>
                <a:rPr lang="en-GB" sz="3600" b="1" dirty="0">
                  <a:solidFill>
                    <a:schemeClr val="bg1"/>
                  </a:solidFill>
                </a:rPr>
                <a:t>1</a:t>
              </a:r>
              <a:endParaRPr lang="fr-FR" sz="3600" b="1" dirty="0">
                <a:solidFill>
                  <a:schemeClr val="bg1"/>
                </a:solidFill>
              </a:endParaRPr>
            </a:p>
          </p:txBody>
        </p:sp>
      </p:grpSp>
      <p:grpSp>
        <p:nvGrpSpPr>
          <p:cNvPr id="26" name="Groupe 25"/>
          <p:cNvGrpSpPr/>
          <p:nvPr/>
        </p:nvGrpSpPr>
        <p:grpSpPr>
          <a:xfrm>
            <a:off x="8322748" y="5379634"/>
            <a:ext cx="975293" cy="709100"/>
            <a:chOff x="11093435" y="6863838"/>
            <a:chExt cx="1142999" cy="888222"/>
          </a:xfrm>
        </p:grpSpPr>
        <p:sp>
          <p:nvSpPr>
            <p:cNvPr id="19" name="Google Shape;833;p42"/>
            <p:cNvSpPr/>
            <p:nvPr/>
          </p:nvSpPr>
          <p:spPr>
            <a:xfrm>
              <a:off x="11093435" y="686383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ZoneTexte 20"/>
            <p:cNvSpPr txBox="1"/>
            <p:nvPr/>
          </p:nvSpPr>
          <p:spPr>
            <a:xfrm>
              <a:off x="11268590" y="6863838"/>
              <a:ext cx="792685" cy="696936"/>
            </a:xfrm>
            <a:prstGeom prst="rect">
              <a:avLst/>
            </a:prstGeom>
            <a:noFill/>
          </p:spPr>
          <p:txBody>
            <a:bodyPr wrap="square" rtlCol="0">
              <a:spAutoFit/>
            </a:bodyPr>
            <a:lstStyle/>
            <a:p>
              <a:r>
                <a:rPr lang="fr-FR" sz="3600" b="1" dirty="0" smtClean="0">
                  <a:solidFill>
                    <a:schemeClr val="bg1"/>
                  </a:solidFill>
                </a:rPr>
                <a:t>4</a:t>
              </a:r>
              <a:endParaRPr lang="fr-FR" sz="3600" b="1" dirty="0">
                <a:solidFill>
                  <a:schemeClr val="bg1"/>
                </a:solidFill>
              </a:endParaRPr>
            </a:p>
          </p:txBody>
        </p:sp>
      </p:grpSp>
      <p:grpSp>
        <p:nvGrpSpPr>
          <p:cNvPr id="25" name="Groupe 24"/>
          <p:cNvGrpSpPr/>
          <p:nvPr/>
        </p:nvGrpSpPr>
        <p:grpSpPr>
          <a:xfrm>
            <a:off x="8277769" y="3886067"/>
            <a:ext cx="1020272" cy="741915"/>
            <a:chOff x="11093435" y="4640728"/>
            <a:chExt cx="1142999" cy="888222"/>
          </a:xfrm>
        </p:grpSpPr>
        <p:sp>
          <p:nvSpPr>
            <p:cNvPr id="18" name="Google Shape;833;p42"/>
            <p:cNvSpPr/>
            <p:nvPr/>
          </p:nvSpPr>
          <p:spPr>
            <a:xfrm>
              <a:off x="11093435" y="464072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 name="ZoneTexte 21"/>
            <p:cNvSpPr txBox="1"/>
            <p:nvPr/>
          </p:nvSpPr>
          <p:spPr>
            <a:xfrm>
              <a:off x="11268590" y="4673457"/>
              <a:ext cx="792685" cy="646331"/>
            </a:xfrm>
            <a:prstGeom prst="rect">
              <a:avLst/>
            </a:prstGeom>
            <a:noFill/>
          </p:spPr>
          <p:txBody>
            <a:bodyPr wrap="square" rtlCol="0">
              <a:spAutoFit/>
            </a:bodyPr>
            <a:lstStyle/>
            <a:p>
              <a:r>
                <a:rPr lang="fr-FR" sz="3600" b="1" dirty="0" smtClean="0">
                  <a:solidFill>
                    <a:schemeClr val="bg1"/>
                  </a:solidFill>
                </a:rPr>
                <a:t>2</a:t>
              </a:r>
              <a:endParaRPr lang="fr-FR" sz="3600" b="1" dirty="0">
                <a:solidFill>
                  <a:schemeClr val="bg1"/>
                </a:solidFill>
              </a:endParaRPr>
            </a:p>
          </p:txBody>
        </p:sp>
      </p:grpSp>
      <p:grpSp>
        <p:nvGrpSpPr>
          <p:cNvPr id="27" name="Groupe 26"/>
          <p:cNvGrpSpPr/>
          <p:nvPr/>
        </p:nvGrpSpPr>
        <p:grpSpPr>
          <a:xfrm>
            <a:off x="850305" y="5210480"/>
            <a:ext cx="997392" cy="780666"/>
            <a:chOff x="2552543" y="6991993"/>
            <a:chExt cx="1120556" cy="888222"/>
          </a:xfrm>
        </p:grpSpPr>
        <p:sp>
          <p:nvSpPr>
            <p:cNvPr id="20" name="Google Shape;833;p42"/>
            <p:cNvSpPr/>
            <p:nvPr/>
          </p:nvSpPr>
          <p:spPr>
            <a:xfrm>
              <a:off x="2552543" y="6991993"/>
              <a:ext cx="1120556"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ZoneTexte 22"/>
            <p:cNvSpPr txBox="1"/>
            <p:nvPr/>
          </p:nvSpPr>
          <p:spPr>
            <a:xfrm>
              <a:off x="2727702" y="6991993"/>
              <a:ext cx="945397" cy="646331"/>
            </a:xfrm>
            <a:prstGeom prst="rect">
              <a:avLst/>
            </a:prstGeom>
            <a:noFill/>
          </p:spPr>
          <p:txBody>
            <a:bodyPr wrap="square" rtlCol="0">
              <a:spAutoFit/>
            </a:bodyPr>
            <a:lstStyle/>
            <a:p>
              <a:r>
                <a:rPr lang="fr-FR" sz="3600" b="1" dirty="0" smtClean="0">
                  <a:solidFill>
                    <a:schemeClr val="bg1"/>
                  </a:solidFill>
                </a:rPr>
                <a:t>3</a:t>
              </a:r>
              <a:endParaRPr lang="fr-FR" sz="3600" b="1" dirty="0">
                <a:solidFill>
                  <a:schemeClr val="bg1"/>
                </a:solidFill>
              </a:endParaRPr>
            </a:p>
          </p:txBody>
        </p:sp>
      </p:grpSp>
      <p:grpSp>
        <p:nvGrpSpPr>
          <p:cNvPr id="28" name="Group 4"/>
          <p:cNvGrpSpPr/>
          <p:nvPr/>
        </p:nvGrpSpPr>
        <p:grpSpPr>
          <a:xfrm rot="16200000" flipH="1">
            <a:off x="8776864" y="-4621674"/>
            <a:ext cx="117090" cy="16161982"/>
            <a:chOff x="0" y="0"/>
            <a:chExt cx="874407" cy="3339658"/>
          </a:xfrm>
          <a:solidFill>
            <a:srgbClr val="2B4A9D"/>
          </a:solidFill>
        </p:grpSpPr>
        <p:sp>
          <p:nvSpPr>
            <p:cNvPr id="29"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30" name="Group 4"/>
          <p:cNvGrpSpPr/>
          <p:nvPr/>
        </p:nvGrpSpPr>
        <p:grpSpPr>
          <a:xfrm rot="16200000">
            <a:off x="8694074" y="435640"/>
            <a:ext cx="99468" cy="15913703"/>
            <a:chOff x="0" y="0"/>
            <a:chExt cx="874407" cy="3339658"/>
          </a:xfrm>
          <a:solidFill>
            <a:srgbClr val="2B4A9D"/>
          </a:solidFill>
        </p:grpSpPr>
        <p:sp>
          <p:nvSpPr>
            <p:cNvPr id="31"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32" name="ZoneTexte 31"/>
          <p:cNvSpPr txBox="1"/>
          <p:nvPr/>
        </p:nvSpPr>
        <p:spPr>
          <a:xfrm>
            <a:off x="6865143" y="2406437"/>
            <a:ext cx="4343400" cy="646331"/>
          </a:xfrm>
          <a:prstGeom prst="rect">
            <a:avLst/>
          </a:prstGeom>
          <a:noFill/>
        </p:spPr>
        <p:txBody>
          <a:bodyPr wrap="square" rtlCol="0">
            <a:spAutoFit/>
          </a:bodyPr>
          <a:lstStyle/>
          <a:p>
            <a:r>
              <a:rPr lang="fr-FR" sz="3600" b="1" dirty="0">
                <a:solidFill>
                  <a:srgbClr val="2B4A9D"/>
                </a:solidFill>
              </a:rPr>
              <a:t>INTRODUCTION</a:t>
            </a:r>
            <a:endParaRPr lang="fr-FR" sz="3600" b="1" dirty="0">
              <a:solidFill>
                <a:srgbClr val="2B4A9D"/>
              </a:solidFill>
            </a:endParaRPr>
          </a:p>
        </p:txBody>
      </p:sp>
      <p:sp>
        <p:nvSpPr>
          <p:cNvPr id="33" name="ZoneTexte 32"/>
          <p:cNvSpPr txBox="1"/>
          <p:nvPr/>
        </p:nvSpPr>
        <p:spPr>
          <a:xfrm>
            <a:off x="7086600" y="8810431"/>
            <a:ext cx="7924800" cy="646331"/>
          </a:xfrm>
          <a:prstGeom prst="rect">
            <a:avLst/>
          </a:prstGeom>
          <a:noFill/>
        </p:spPr>
        <p:txBody>
          <a:bodyPr wrap="square" rtlCol="0">
            <a:spAutoFit/>
          </a:bodyPr>
          <a:lstStyle/>
          <a:p>
            <a:r>
              <a:rPr lang="fr-FR" sz="3600" b="1" dirty="0">
                <a:solidFill>
                  <a:srgbClr val="2B4A9D"/>
                </a:solidFill>
              </a:rPr>
              <a:t>CONCLUSION</a:t>
            </a:r>
            <a:endParaRPr lang="fr-FR" sz="3600" b="1" dirty="0">
              <a:solidFill>
                <a:srgbClr val="2B4A9D"/>
              </a:solidFill>
            </a:endParaRPr>
          </a:p>
        </p:txBody>
      </p:sp>
      <p:sp>
        <p:nvSpPr>
          <p:cNvPr id="2" name="ZoneTexte 1"/>
          <p:cNvSpPr txBox="1"/>
          <p:nvPr/>
        </p:nvSpPr>
        <p:spPr>
          <a:xfrm>
            <a:off x="2030476" y="4087460"/>
            <a:ext cx="6176286" cy="523220"/>
          </a:xfrm>
          <a:prstGeom prst="rect">
            <a:avLst/>
          </a:prstGeom>
          <a:noFill/>
        </p:spPr>
        <p:txBody>
          <a:bodyPr wrap="square" rtlCol="0">
            <a:spAutoFit/>
          </a:bodyPr>
          <a:lstStyle/>
          <a:p>
            <a:r>
              <a:rPr lang="en-US" sz="2800" b="1" dirty="0" err="1">
                <a:solidFill>
                  <a:schemeClr val="accent1">
                    <a:lumMod val="50000"/>
                  </a:schemeClr>
                </a:solidFill>
              </a:rPr>
              <a:t>Analyse</a:t>
            </a:r>
            <a:r>
              <a:rPr lang="en-US" sz="2800" b="1" dirty="0">
                <a:solidFill>
                  <a:schemeClr val="accent1">
                    <a:lumMod val="50000"/>
                  </a:schemeClr>
                </a:solidFill>
              </a:rPr>
              <a:t> </a:t>
            </a:r>
            <a:r>
              <a:rPr lang="en-US" sz="2800" b="1" dirty="0" err="1">
                <a:solidFill>
                  <a:schemeClr val="accent1">
                    <a:lumMod val="50000"/>
                  </a:schemeClr>
                </a:solidFill>
              </a:rPr>
              <a:t>exploratoire</a:t>
            </a:r>
            <a:r>
              <a:rPr lang="en-US" sz="2800" b="1" dirty="0">
                <a:solidFill>
                  <a:schemeClr val="accent1">
                    <a:lumMod val="50000"/>
                  </a:schemeClr>
                </a:solidFill>
              </a:rPr>
              <a:t> des </a:t>
            </a:r>
            <a:r>
              <a:rPr lang="en-US" sz="2800" b="1" dirty="0" err="1">
                <a:solidFill>
                  <a:schemeClr val="accent1">
                    <a:lumMod val="50000"/>
                  </a:schemeClr>
                </a:solidFill>
              </a:rPr>
              <a:t>données</a:t>
            </a:r>
            <a:endParaRPr lang="en-US" sz="2800" b="1" dirty="0">
              <a:solidFill>
                <a:schemeClr val="accent1">
                  <a:lumMod val="50000"/>
                </a:schemeClr>
              </a:solidFill>
            </a:endParaRPr>
          </a:p>
        </p:txBody>
      </p:sp>
      <p:sp>
        <p:nvSpPr>
          <p:cNvPr id="34" name="ZoneTexte 33"/>
          <p:cNvSpPr txBox="1"/>
          <p:nvPr/>
        </p:nvSpPr>
        <p:spPr>
          <a:xfrm>
            <a:off x="9590314" y="4129342"/>
            <a:ext cx="7593455" cy="553357"/>
          </a:xfrm>
          <a:prstGeom prst="rect">
            <a:avLst/>
          </a:prstGeom>
          <a:noFill/>
        </p:spPr>
        <p:txBody>
          <a:bodyPr wrap="square" rtlCol="0">
            <a:spAutoFit/>
          </a:bodyPr>
          <a:lstStyle/>
          <a:p>
            <a:pPr>
              <a:lnSpc>
                <a:spcPct val="107000"/>
              </a:lnSpc>
              <a:spcAft>
                <a:spcPts val="800"/>
              </a:spcAft>
            </a:pPr>
            <a:r>
              <a:rPr lang="fr-FR" sz="2800" b="1" dirty="0">
                <a:solidFill>
                  <a:schemeClr val="accent1">
                    <a:lumMod val="50000"/>
                  </a:schemeClr>
                </a:solidFill>
              </a:rPr>
              <a:t>Préparation des données après nettoyage </a:t>
            </a:r>
            <a:endParaRPr lang="en-US" sz="2800" b="1" dirty="0">
              <a:solidFill>
                <a:schemeClr val="accent1">
                  <a:lumMod val="50000"/>
                </a:schemeClr>
              </a:solidFill>
            </a:endParaRPr>
          </a:p>
        </p:txBody>
      </p:sp>
      <p:sp>
        <p:nvSpPr>
          <p:cNvPr id="35" name="ZoneTexte 34"/>
          <p:cNvSpPr txBox="1"/>
          <p:nvPr/>
        </p:nvSpPr>
        <p:spPr>
          <a:xfrm>
            <a:off x="1955801" y="5435661"/>
            <a:ext cx="7081042" cy="519886"/>
          </a:xfrm>
          <a:prstGeom prst="rect">
            <a:avLst/>
          </a:prstGeom>
          <a:noFill/>
        </p:spPr>
        <p:txBody>
          <a:bodyPr wrap="square" rtlCol="0">
            <a:spAutoFit/>
          </a:bodyPr>
          <a:lstStyle/>
          <a:p>
            <a:pPr>
              <a:lnSpc>
                <a:spcPct val="107000"/>
              </a:lnSpc>
              <a:spcAft>
                <a:spcPts val="80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800" b="1" dirty="0">
                <a:solidFill>
                  <a:schemeClr val="accent1">
                    <a:lumMod val="50000"/>
                  </a:schemeClr>
                </a:solidFill>
              </a:rPr>
              <a:t>Prétraitement des données</a:t>
            </a:r>
            <a:endParaRPr lang="en-US" sz="2800" b="1" dirty="0">
              <a:solidFill>
                <a:schemeClr val="accent1">
                  <a:lumMod val="50000"/>
                </a:schemeClr>
              </a:solidFill>
            </a:endParaRPr>
          </a:p>
        </p:txBody>
      </p:sp>
      <p:sp>
        <p:nvSpPr>
          <p:cNvPr id="36" name="ZoneTexte 35"/>
          <p:cNvSpPr txBox="1"/>
          <p:nvPr/>
        </p:nvSpPr>
        <p:spPr>
          <a:xfrm>
            <a:off x="9697335" y="5565513"/>
            <a:ext cx="7379412" cy="523220"/>
          </a:xfrm>
          <a:prstGeom prst="rect">
            <a:avLst/>
          </a:prstGeom>
          <a:noFill/>
        </p:spPr>
        <p:txBody>
          <a:bodyPr wrap="square" rtlCol="0">
            <a:spAutoFit/>
          </a:bodyPr>
          <a:lstStyle/>
          <a:p>
            <a:r>
              <a:rPr lang="fr-FR" sz="2800" b="1" dirty="0">
                <a:solidFill>
                  <a:schemeClr val="accent1">
                    <a:lumMod val="50000"/>
                  </a:schemeClr>
                </a:solidFill>
              </a:rPr>
              <a:t>Modèles d'apprentissage automatique</a:t>
            </a:r>
            <a:endParaRPr lang="en-US" sz="2800" b="1" dirty="0">
              <a:solidFill>
                <a:schemeClr val="accent1">
                  <a:lumMod val="50000"/>
                </a:schemeClr>
              </a:solidFill>
            </a:endParaRPr>
          </a:p>
        </p:txBody>
      </p:sp>
      <p:pic>
        <p:nvPicPr>
          <p:cNvPr id="37" name="Image 36"/>
          <p:cNvPicPr>
            <a:picLocks noChangeAspect="1"/>
          </p:cNvPicPr>
          <p:nvPr/>
        </p:nvPicPr>
        <p:blipFill>
          <a:blip r:embed="rId2"/>
          <a:stretch>
            <a:fillRect/>
          </a:stretch>
        </p:blipFill>
        <p:spPr>
          <a:xfrm>
            <a:off x="14630400" y="36709"/>
            <a:ext cx="3484788" cy="1446266"/>
          </a:xfrm>
          <a:prstGeom prst="rect">
            <a:avLst/>
          </a:prstGeom>
          <a:ln w="228600" cap="sq" cmpd="thickThin">
            <a:solidFill>
              <a:srgbClr val="000000"/>
            </a:solidFill>
            <a:prstDash val="solid"/>
            <a:miter lim="800000"/>
            <a:headEnd/>
            <a:tailEnd/>
          </a:ln>
          <a:effectLst>
            <a:innerShdw blurRad="76200">
              <a:srgbClr val="000000"/>
            </a:innerShdw>
          </a:effectLst>
        </p:spPr>
      </p:pic>
      <p:grpSp>
        <p:nvGrpSpPr>
          <p:cNvPr id="38" name="Groupe 37"/>
          <p:cNvGrpSpPr/>
          <p:nvPr/>
        </p:nvGrpSpPr>
        <p:grpSpPr>
          <a:xfrm>
            <a:off x="882082" y="6944020"/>
            <a:ext cx="996800" cy="734177"/>
            <a:chOff x="2476500" y="4514434"/>
            <a:chExt cx="1142999" cy="888222"/>
          </a:xfrm>
        </p:grpSpPr>
        <p:sp>
          <p:nvSpPr>
            <p:cNvPr id="39" name="Google Shape;833;p42"/>
            <p:cNvSpPr/>
            <p:nvPr/>
          </p:nvSpPr>
          <p:spPr>
            <a:xfrm>
              <a:off x="2476500" y="4514434"/>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0" name="ZoneTexte 39"/>
            <p:cNvSpPr txBox="1"/>
            <p:nvPr/>
          </p:nvSpPr>
          <p:spPr>
            <a:xfrm>
              <a:off x="2651656" y="4527995"/>
              <a:ext cx="792685" cy="857955"/>
            </a:xfrm>
            <a:prstGeom prst="rect">
              <a:avLst/>
            </a:prstGeom>
            <a:noFill/>
          </p:spPr>
          <p:txBody>
            <a:bodyPr wrap="square" rtlCol="0">
              <a:spAutoFit/>
            </a:bodyPr>
            <a:lstStyle/>
            <a:p>
              <a:r>
                <a:rPr lang="en-GB" sz="3600" b="1" dirty="0">
                  <a:solidFill>
                    <a:schemeClr val="bg1"/>
                  </a:solidFill>
                </a:rPr>
                <a:t>5</a:t>
              </a:r>
              <a:endParaRPr lang="fr-FR" sz="3600" b="1" dirty="0">
                <a:solidFill>
                  <a:schemeClr val="bg1"/>
                </a:solidFill>
              </a:endParaRPr>
            </a:p>
          </p:txBody>
        </p:sp>
      </p:grpSp>
      <p:sp>
        <p:nvSpPr>
          <p:cNvPr id="3" name="ZoneTexte 2"/>
          <p:cNvSpPr txBox="1"/>
          <p:nvPr/>
        </p:nvSpPr>
        <p:spPr>
          <a:xfrm>
            <a:off x="1994894" y="7135679"/>
            <a:ext cx="6233639" cy="523220"/>
          </a:xfrm>
          <a:prstGeom prst="rect">
            <a:avLst/>
          </a:prstGeom>
          <a:noFill/>
        </p:spPr>
        <p:txBody>
          <a:bodyPr wrap="square" rtlCol="0">
            <a:spAutoFit/>
          </a:bodyPr>
          <a:lstStyle/>
          <a:p>
            <a:r>
              <a:rPr lang="fr-FR" sz="2800" b="1" dirty="0" smtClean="0">
                <a:solidFill>
                  <a:schemeClr val="accent1">
                    <a:lumMod val="50000"/>
                  </a:schemeClr>
                </a:solidFill>
              </a:rPr>
              <a:t>Approche d'apprentissage profond</a:t>
            </a:r>
            <a:endParaRPr lang="fr-FR" sz="2800" b="1" dirty="0">
              <a:solidFill>
                <a:schemeClr val="accent1">
                  <a:lumMod val="50000"/>
                </a:schemeClr>
              </a:solidFill>
            </a:endParaRPr>
          </a:p>
        </p:txBody>
      </p:sp>
      <p:grpSp>
        <p:nvGrpSpPr>
          <p:cNvPr id="44" name="Groupe 43"/>
          <p:cNvGrpSpPr/>
          <p:nvPr/>
        </p:nvGrpSpPr>
        <p:grpSpPr>
          <a:xfrm>
            <a:off x="8322748" y="7015192"/>
            <a:ext cx="975293" cy="709100"/>
            <a:chOff x="11093435" y="6863838"/>
            <a:chExt cx="1142999" cy="888222"/>
          </a:xfrm>
        </p:grpSpPr>
        <p:sp>
          <p:nvSpPr>
            <p:cNvPr id="45" name="Google Shape;833;p42"/>
            <p:cNvSpPr/>
            <p:nvPr/>
          </p:nvSpPr>
          <p:spPr>
            <a:xfrm>
              <a:off x="11093435" y="686383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 name="ZoneTexte 45"/>
            <p:cNvSpPr txBox="1"/>
            <p:nvPr/>
          </p:nvSpPr>
          <p:spPr>
            <a:xfrm>
              <a:off x="11268589" y="6863838"/>
              <a:ext cx="792685" cy="809597"/>
            </a:xfrm>
            <a:prstGeom prst="rect">
              <a:avLst/>
            </a:prstGeom>
            <a:noFill/>
          </p:spPr>
          <p:txBody>
            <a:bodyPr wrap="square" rtlCol="0">
              <a:spAutoFit/>
            </a:bodyPr>
            <a:lstStyle/>
            <a:p>
              <a:r>
                <a:rPr lang="en-GB" sz="3600" b="1" dirty="0">
                  <a:solidFill>
                    <a:schemeClr val="bg1"/>
                  </a:solidFill>
                </a:rPr>
                <a:t>6</a:t>
              </a:r>
              <a:endParaRPr lang="fr-FR" sz="3600" b="1" dirty="0">
                <a:solidFill>
                  <a:schemeClr val="bg1"/>
                </a:solidFill>
              </a:endParaRPr>
            </a:p>
          </p:txBody>
        </p:sp>
      </p:grpSp>
      <p:sp>
        <p:nvSpPr>
          <p:cNvPr id="47" name="ZoneTexte 46"/>
          <p:cNvSpPr txBox="1"/>
          <p:nvPr/>
        </p:nvSpPr>
        <p:spPr>
          <a:xfrm>
            <a:off x="9764443" y="7048198"/>
            <a:ext cx="7379412" cy="521970"/>
          </a:xfrm>
          <a:prstGeom prst="rect">
            <a:avLst/>
          </a:prstGeom>
          <a:noFill/>
        </p:spPr>
        <p:txBody>
          <a:bodyPr wrap="square" rtlCol="0">
            <a:spAutoFit/>
          </a:bodyPr>
          <a:lstStyle/>
          <a:p>
            <a:r>
              <a:rPr lang="fr-FR" sz="2800" b="1" dirty="0" err="1" smtClean="0">
                <a:solidFill>
                  <a:schemeClr val="accent1">
                    <a:lumMod val="50000"/>
                  </a:schemeClr>
                </a:solidFill>
              </a:rPr>
              <a:t>Deploiement</a:t>
            </a:r>
            <a:r>
              <a:rPr lang="fr-FR" sz="2800" b="1" dirty="0" smtClean="0">
                <a:solidFill>
                  <a:schemeClr val="accent1">
                    <a:lumMod val="50000"/>
                  </a:schemeClr>
                </a:solidFill>
              </a:rPr>
              <a:t> d</a:t>
            </a:r>
            <a:r>
              <a:rPr lang="en-GB" altLang="fr-FR" sz="2800" b="1" dirty="0" smtClean="0">
                <a:solidFill>
                  <a:schemeClr val="accent1">
                    <a:lumMod val="50000"/>
                  </a:schemeClr>
                </a:solidFill>
              </a:rPr>
              <a:t>e notre</a:t>
            </a:r>
            <a:r>
              <a:rPr lang="fr-FR" sz="2800" b="1" dirty="0" smtClean="0">
                <a:solidFill>
                  <a:schemeClr val="accent1">
                    <a:lumMod val="50000"/>
                  </a:schemeClr>
                </a:solidFill>
              </a:rPr>
              <a:t> meilleur </a:t>
            </a:r>
            <a:r>
              <a:rPr lang="fr-FR" sz="2800" b="1" dirty="0" err="1" smtClean="0">
                <a:solidFill>
                  <a:schemeClr val="accent1">
                    <a:lumMod val="50000"/>
                  </a:schemeClr>
                </a:solidFill>
              </a:rPr>
              <a:t>Modele</a:t>
            </a:r>
            <a:endParaRPr lang="en-US" sz="2800" b="1" dirty="0">
              <a:solidFill>
                <a:schemeClr val="accent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a:off x="18143" y="1337740"/>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785916" y="1531284"/>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2768600" y="255342"/>
            <a:ext cx="13774595" cy="1200329"/>
          </a:xfrm>
          <a:prstGeom prst="rect">
            <a:avLst/>
          </a:prstGeom>
          <a:noFill/>
        </p:spPr>
        <p:txBody>
          <a:bodyPr wrap="square" rtlCol="0">
            <a:spAutoFit/>
          </a:bodyPr>
          <a:lstStyle/>
          <a:p>
            <a:r>
              <a:rPr lang="en-US" sz="3600" b="1" dirty="0" err="1" smtClean="0">
                <a:solidFill>
                  <a:srgbClr val="2B4A9D"/>
                </a:solidFill>
              </a:rPr>
              <a:t>Modelisation</a:t>
            </a:r>
            <a:r>
              <a:rPr lang="en-US" sz="3600" b="1" dirty="0" smtClean="0">
                <a:solidFill>
                  <a:srgbClr val="2B4A9D"/>
                </a:solidFill>
              </a:rPr>
              <a:t> :       </a:t>
            </a:r>
            <a:r>
              <a:rPr lang="fr-FR" sz="3600" b="1" dirty="0" smtClean="0"/>
              <a:t>Classificateur par Vote</a:t>
            </a:r>
            <a:endParaRPr lang="fr-FR" sz="3600" b="1" dirty="0"/>
          </a:p>
          <a:p>
            <a:endParaRPr lang="en-US" sz="3600" b="1" dirty="0">
              <a:solidFill>
                <a:srgbClr val="2B4A9D"/>
              </a:solidFill>
            </a:endParaRPr>
          </a:p>
        </p:txBody>
      </p:sp>
      <p:sp>
        <p:nvSpPr>
          <p:cNvPr id="23" name="Content Placeholder 1029"/>
          <p:cNvSpPr txBox="1"/>
          <p:nvPr/>
        </p:nvSpPr>
        <p:spPr>
          <a:xfrm>
            <a:off x="11997079" y="1701942"/>
            <a:ext cx="6915665" cy="148833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fr-FR" sz="2800" dirty="0" smtClean="0">
              <a:latin typeface="Times New Roman" panose="02020603050405020304" pitchFamily="18" charset="0"/>
              <a:cs typeface="Times New Roman" panose="02020603050405020304" pitchFamily="18" charset="0"/>
            </a:endParaRPr>
          </a:p>
          <a:p>
            <a:pPr algn="just"/>
            <a:r>
              <a:rPr lang="fr-FR" sz="4000" b="1" dirty="0" smtClean="0">
                <a:solidFill>
                  <a:schemeClr val="accent1">
                    <a:lumMod val="75000"/>
                  </a:schemeClr>
                </a:solidFill>
                <a:latin typeface="Times New Roman" panose="02020603050405020304" pitchFamily="18" charset="0"/>
                <a:cs typeface="Times New Roman" panose="02020603050405020304" pitchFamily="18" charset="0"/>
              </a:rPr>
              <a:t>La matrice de confusion</a:t>
            </a:r>
            <a:r>
              <a:rPr lang="fr-FR" sz="2800" dirty="0" smtClean="0">
                <a:latin typeface="Times New Roman" panose="02020603050405020304" pitchFamily="18" charset="0"/>
                <a:cs typeface="Times New Roman" panose="02020603050405020304" pitchFamily="18" charset="0"/>
              </a:rPr>
              <a:t>.</a:t>
            </a:r>
            <a:endParaRPr lang="fr-FR" sz="2800" dirty="0" smtClean="0">
              <a:latin typeface="Times New Roman" panose="02020603050405020304" pitchFamily="18" charset="0"/>
              <a:cs typeface="Times New Roman" panose="02020603050405020304" pitchFamily="18" charset="0"/>
            </a:endParaRPr>
          </a:p>
        </p:txBody>
      </p:sp>
      <p:sp>
        <p:nvSpPr>
          <p:cNvPr id="20" name="Content Placeholder 1029"/>
          <p:cNvSpPr txBox="1"/>
          <p:nvPr/>
        </p:nvSpPr>
        <p:spPr>
          <a:xfrm>
            <a:off x="157793" y="1958896"/>
            <a:ext cx="10462613" cy="2372141"/>
          </a:xfrm>
          <a:prstGeom prst="rect">
            <a:avLst/>
          </a:prstGeom>
        </p:spPr>
        <p:txBody>
          <a:bodyPr wrap="square" lIns="0" tIns="0" rIns="0" bIns="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fr-FR" sz="2800" dirty="0"/>
              <a:t>Un classificateur par vote est un modèle d'apprentissage automatique qui s'entraîne sur un ensemble de nombreux modèles et prédit une sortie (classe) basée sur leur plus haute probabilité de classe choisie comme sortie.</a:t>
            </a:r>
            <a:endParaRPr lang="fr-FR" sz="40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272486" y="3887414"/>
            <a:ext cx="9626600" cy="5685139"/>
          </a:xfrm>
          <a:prstGeom prst="rect">
            <a:avLst/>
          </a:prstGeom>
        </p:spPr>
      </p:pic>
      <p:pic>
        <p:nvPicPr>
          <p:cNvPr id="15" name="Image 14"/>
          <p:cNvPicPr>
            <a:picLocks noChangeAspect="1"/>
          </p:cNvPicPr>
          <p:nvPr/>
        </p:nvPicPr>
        <p:blipFill>
          <a:blip r:embed="rId4"/>
          <a:stretch>
            <a:fillRect/>
          </a:stretch>
        </p:blipFill>
        <p:spPr>
          <a:xfrm>
            <a:off x="10994567" y="3887414"/>
            <a:ext cx="7135221" cy="58941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a:off x="18143" y="1337740"/>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668000" y="1531284"/>
            <a:ext cx="346516"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18143" y="-10762"/>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1167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4158343" y="463166"/>
            <a:ext cx="13774595" cy="1200329"/>
          </a:xfrm>
          <a:prstGeom prst="rect">
            <a:avLst/>
          </a:prstGeom>
          <a:noFill/>
        </p:spPr>
        <p:txBody>
          <a:bodyPr wrap="square" rtlCol="0">
            <a:spAutoFit/>
          </a:bodyPr>
          <a:lstStyle/>
          <a:p>
            <a:r>
              <a:rPr lang="en-GB" sz="3600" b="1" dirty="0" err="1" smtClean="0">
                <a:solidFill>
                  <a:srgbClr val="2B4A9D"/>
                </a:solidFill>
              </a:rPr>
              <a:t>Comparaison</a:t>
            </a:r>
            <a:r>
              <a:rPr lang="en-GB" sz="3600" b="1" dirty="0" smtClean="0">
                <a:solidFill>
                  <a:srgbClr val="2B4A9D"/>
                </a:solidFill>
              </a:rPr>
              <a:t> des Performances des </a:t>
            </a:r>
            <a:r>
              <a:rPr lang="en-GB" sz="3600" b="1" dirty="0" err="1" smtClean="0">
                <a:solidFill>
                  <a:srgbClr val="2B4A9D"/>
                </a:solidFill>
              </a:rPr>
              <a:t>Modeles</a:t>
            </a:r>
            <a:endParaRPr lang="fr-FR" sz="3600" b="1" dirty="0"/>
          </a:p>
          <a:p>
            <a:endParaRPr lang="en-US" sz="3600" b="1" dirty="0">
              <a:solidFill>
                <a:srgbClr val="2B4A9D"/>
              </a:solidFill>
            </a:endParaRPr>
          </a:p>
        </p:txBody>
      </p:sp>
      <p:graphicFrame>
        <p:nvGraphicFramePr>
          <p:cNvPr id="2" name="Tableau 1"/>
          <p:cNvGraphicFramePr>
            <a:graphicFrameLocks noGrp="1"/>
          </p:cNvGraphicFramePr>
          <p:nvPr/>
        </p:nvGraphicFramePr>
        <p:xfrm>
          <a:off x="50799" y="2208262"/>
          <a:ext cx="10757800" cy="7743527"/>
        </p:xfrm>
        <a:graphic>
          <a:graphicData uri="http://schemas.openxmlformats.org/drawingml/2006/table">
            <a:tbl>
              <a:tblPr firstRow="1" firstCol="1" bandRow="1">
                <a:tableStyleId>{5C22544A-7EE6-4342-B048-85BDC9FD1C3A}</a:tableStyleId>
              </a:tblPr>
              <a:tblGrid>
                <a:gridCol w="3621613"/>
                <a:gridCol w="3622792"/>
                <a:gridCol w="3513395"/>
              </a:tblGrid>
              <a:tr h="598779">
                <a:tc>
                  <a:txBody>
                    <a:bodyPr/>
                    <a:lstStyle/>
                    <a:p>
                      <a:pPr algn="ctr">
                        <a:lnSpc>
                          <a:spcPct val="107000"/>
                        </a:lnSpc>
                        <a:spcAft>
                          <a:spcPts val="800"/>
                        </a:spcAft>
                      </a:pPr>
                      <a:r>
                        <a:rPr lang="en-US" sz="2400" dirty="0" err="1">
                          <a:effectLst/>
                        </a:rPr>
                        <a:t>Num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Modeles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err="1">
                          <a:effectLst/>
                        </a:rPr>
                        <a:t>Voting</a:t>
                      </a:r>
                      <a:r>
                        <a:rPr lang="en-US" sz="2400" dirty="0">
                          <a:effectLst/>
                        </a:rPr>
                        <a:t> Tf-Idf1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0,832567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SVC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0.820092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Logistic Regression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0.819435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1369">
                <a:tc>
                  <a:txBody>
                    <a:bodyPr/>
                    <a:lstStyle/>
                    <a:p>
                      <a:pPr algn="ctr">
                        <a:lnSpc>
                          <a:spcPct val="107000"/>
                        </a:lnSpc>
                        <a:spcAft>
                          <a:spcPts val="800"/>
                        </a:spcAft>
                      </a:pPr>
                      <a:r>
                        <a:rPr lang="en-US" sz="24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err="1">
                          <a:effectLst/>
                        </a:rPr>
                        <a:t>Logistic</a:t>
                      </a:r>
                      <a:r>
                        <a:rPr lang="en-US" sz="2400" dirty="0">
                          <a:effectLst/>
                        </a:rPr>
                        <a:t> </a:t>
                      </a:r>
                      <a:r>
                        <a:rPr lang="en-US" sz="2400" dirty="0" err="1">
                          <a:effectLst/>
                        </a:rPr>
                        <a:t>Regression</a:t>
                      </a:r>
                      <a:r>
                        <a:rPr lang="en-US" sz="2400" dirty="0">
                          <a:effectLst/>
                        </a:rPr>
                        <a:t> BoW1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0.814839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Naives Bayes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0.810900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11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Naives Bayes BoW1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0.810900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Random Forest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0.807617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CatBost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0.788575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XGBClassifier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a:effectLst/>
                        </a:rPr>
                        <a:t>0.783979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5589">
                <a:tc>
                  <a:txBody>
                    <a:bodyPr/>
                    <a:lstStyle/>
                    <a:p>
                      <a:pPr algn="ctr">
                        <a:lnSpc>
                          <a:spcPct val="107000"/>
                        </a:lnSpc>
                        <a:spcAft>
                          <a:spcPts val="800"/>
                        </a:spcAft>
                      </a:pPr>
                      <a:r>
                        <a:rPr lang="en-US" sz="2400">
                          <a:effectLst/>
                        </a:rPr>
                        <a:t>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Perceptrn Tf-Idf1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0.746553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Logistic Regression BoW2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0.741300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8779">
                <a:tc>
                  <a:txBody>
                    <a:bodyPr/>
                    <a:lstStyle/>
                    <a:p>
                      <a:pPr algn="ctr">
                        <a:lnSpc>
                          <a:spcPct val="107000"/>
                        </a:lnSpc>
                        <a:spcAft>
                          <a:spcPts val="800"/>
                        </a:spcAft>
                      </a:pPr>
                      <a:r>
                        <a:rPr lang="en-US" sz="24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a:effectLst/>
                        </a:rPr>
                        <a:t>Logistic Regression BoW3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400" dirty="0">
                          <a:effectLst/>
                        </a:rPr>
                        <a:t>0.701904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16" name="Rectangle 15"/>
          <p:cNvSpPr/>
          <p:nvPr/>
        </p:nvSpPr>
        <p:spPr>
          <a:xfrm>
            <a:off x="50799" y="1622439"/>
            <a:ext cx="10757800" cy="6404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smtClean="0">
                <a:solidFill>
                  <a:schemeClr val="accent1">
                    <a:lumMod val="75000"/>
                  </a:schemeClr>
                </a:solidFill>
                <a:latin typeface="Times New Roman" panose="02020603050405020304" pitchFamily="18" charset="0"/>
                <a:cs typeface="Times New Roman" panose="02020603050405020304" pitchFamily="18" charset="0"/>
              </a:rPr>
              <a:t>Tableau </a:t>
            </a:r>
            <a:r>
              <a:rPr lang="en-GB" sz="3200" b="1" dirty="0" err="1" smtClean="0">
                <a:solidFill>
                  <a:schemeClr val="accent1">
                    <a:lumMod val="75000"/>
                  </a:schemeClr>
                </a:solidFill>
                <a:latin typeface="Times New Roman" panose="02020603050405020304" pitchFamily="18" charset="0"/>
                <a:cs typeface="Times New Roman" panose="02020603050405020304" pitchFamily="18" charset="0"/>
              </a:rPr>
              <a:t>Comparatif</a:t>
            </a:r>
            <a:endParaRPr lang="fr-FR" sz="32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2" name="Image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34890" y="1663495"/>
            <a:ext cx="7303910" cy="82882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a:off x="18143" y="1337740"/>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18143" y="-10762"/>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4158343" y="463166"/>
            <a:ext cx="13774595" cy="1200329"/>
          </a:xfrm>
          <a:prstGeom prst="rect">
            <a:avLst/>
          </a:prstGeom>
          <a:noFill/>
        </p:spPr>
        <p:txBody>
          <a:bodyPr wrap="square" rtlCol="0">
            <a:spAutoFit/>
          </a:bodyPr>
          <a:lstStyle/>
          <a:p>
            <a:r>
              <a:rPr lang="en-GB" sz="3600" b="1" dirty="0" err="1" smtClean="0">
                <a:solidFill>
                  <a:srgbClr val="2B4A9D"/>
                </a:solidFill>
              </a:rPr>
              <a:t>Choix</a:t>
            </a:r>
            <a:r>
              <a:rPr lang="en-GB" sz="3600" b="1" dirty="0" smtClean="0">
                <a:solidFill>
                  <a:srgbClr val="2B4A9D"/>
                </a:solidFill>
              </a:rPr>
              <a:t> de notre </a:t>
            </a:r>
            <a:r>
              <a:rPr lang="en-GB" sz="3600" b="1" dirty="0" err="1" smtClean="0">
                <a:solidFill>
                  <a:srgbClr val="2B4A9D"/>
                </a:solidFill>
              </a:rPr>
              <a:t>Meilleur</a:t>
            </a:r>
            <a:r>
              <a:rPr lang="en-GB" sz="3600" b="1" dirty="0" smtClean="0">
                <a:solidFill>
                  <a:srgbClr val="2B4A9D"/>
                </a:solidFill>
              </a:rPr>
              <a:t> </a:t>
            </a:r>
            <a:r>
              <a:rPr lang="en-GB" sz="3600" b="1" dirty="0" err="1" smtClean="0">
                <a:solidFill>
                  <a:srgbClr val="2B4A9D"/>
                </a:solidFill>
              </a:rPr>
              <a:t>Modele</a:t>
            </a:r>
            <a:endParaRPr lang="fr-FR" sz="3600" b="1" dirty="0"/>
          </a:p>
          <a:p>
            <a:endParaRPr lang="en-US" sz="3600" b="1" dirty="0">
              <a:solidFill>
                <a:srgbClr val="2B4A9D"/>
              </a:solidFill>
            </a:endParaRPr>
          </a:p>
        </p:txBody>
      </p:sp>
      <p:sp>
        <p:nvSpPr>
          <p:cNvPr id="3" name="ZoneTexte 2"/>
          <p:cNvSpPr txBox="1"/>
          <p:nvPr/>
        </p:nvSpPr>
        <p:spPr>
          <a:xfrm>
            <a:off x="72570" y="2027610"/>
            <a:ext cx="18215430" cy="2831544"/>
          </a:xfrm>
          <a:prstGeom prst="rect">
            <a:avLst/>
          </a:prstGeom>
          <a:solidFill>
            <a:schemeClr val="accent1">
              <a:lumMod val="20000"/>
              <a:lumOff val="80000"/>
            </a:schemeClr>
          </a:solidFill>
        </p:spPr>
        <p:txBody>
          <a:bodyPr wrap="square" rtlCol="0">
            <a:spAutoFit/>
          </a:bodyPr>
          <a:lstStyle/>
          <a:p>
            <a:endParaRPr lang="fr-FR" sz="3200" b="1" dirty="0" smtClean="0">
              <a:latin typeface="Times New Roman" panose="02020603050405020304" pitchFamily="18" charset="0"/>
              <a:cs typeface="Times New Roman" panose="02020603050405020304" pitchFamily="18" charset="0"/>
            </a:endParaRPr>
          </a:p>
          <a:p>
            <a:r>
              <a:rPr lang="fr-FR" sz="3200" b="1" dirty="0" smtClean="0">
                <a:latin typeface="Times New Roman" panose="02020603050405020304" pitchFamily="18" charset="0"/>
                <a:cs typeface="Times New Roman" panose="02020603050405020304" pitchFamily="18" charset="0"/>
              </a:rPr>
              <a:t>Modèle le Plus Performant</a:t>
            </a:r>
            <a:endParaRPr lang="fr-FR" sz="3200" b="1" dirty="0" smtClean="0">
              <a:latin typeface="Times New Roman" panose="02020603050405020304" pitchFamily="18" charset="0"/>
              <a:cs typeface="Times New Roman" panose="02020603050405020304" pitchFamily="18" charset="0"/>
            </a:endParaRPr>
          </a:p>
          <a:p>
            <a:endParaRPr lang="fr-FR" sz="3200" b="1" dirty="0" smtClean="0">
              <a:latin typeface="Times New Roman" panose="02020603050405020304" pitchFamily="18" charset="0"/>
              <a:cs typeface="Times New Roman" panose="02020603050405020304" pitchFamily="18" charset="0"/>
            </a:endParaRPr>
          </a:p>
          <a:p>
            <a:r>
              <a:rPr lang="fr-FR" sz="3200" b="1" dirty="0" smtClean="0">
                <a:latin typeface="Times New Roman" panose="02020603050405020304" pitchFamily="18" charset="0"/>
                <a:cs typeface="Times New Roman" panose="02020603050405020304" pitchFamily="18" charset="0"/>
              </a:rPr>
              <a:t>Modèle Retenu</a:t>
            </a:r>
            <a:r>
              <a:rPr lang="fr-FR" sz="3200" dirty="0" smtClean="0">
                <a:latin typeface="Times New Roman" panose="02020603050405020304" pitchFamily="18" charset="0"/>
                <a:cs typeface="Times New Roman" panose="02020603050405020304" pitchFamily="18" charset="0"/>
              </a:rPr>
              <a:t> : </a:t>
            </a:r>
            <a:r>
              <a:rPr lang="fr-FR" sz="3200" dirty="0" err="1" smtClean="0">
                <a:latin typeface="Times New Roman" panose="02020603050405020304" pitchFamily="18" charset="0"/>
                <a:cs typeface="Times New Roman" panose="02020603050405020304" pitchFamily="18" charset="0"/>
              </a:rPr>
              <a:t>Voting</a:t>
            </a:r>
            <a:r>
              <a:rPr lang="fr-FR" sz="3200" dirty="0" smtClean="0">
                <a:latin typeface="Times New Roman" panose="02020603050405020304" pitchFamily="18" charset="0"/>
                <a:cs typeface="Times New Roman" panose="02020603050405020304" pitchFamily="18" charset="0"/>
              </a:rPr>
              <a:t> Classifier avec Tf-</a:t>
            </a:r>
            <a:r>
              <a:rPr lang="fr-FR" sz="3200" dirty="0" err="1" smtClean="0">
                <a:latin typeface="Times New Roman" panose="02020603050405020304" pitchFamily="18" charset="0"/>
                <a:cs typeface="Times New Roman" panose="02020603050405020304" pitchFamily="18" charset="0"/>
              </a:rPr>
              <a:t>Idf</a:t>
            </a:r>
            <a:r>
              <a:rPr lang="fr-FR" sz="3200" dirty="0" smtClean="0">
                <a:latin typeface="Times New Roman" panose="02020603050405020304" pitchFamily="18" charset="0"/>
                <a:cs typeface="Times New Roman" panose="02020603050405020304" pitchFamily="18" charset="0"/>
              </a:rPr>
              <a:t> et </a:t>
            </a:r>
            <a:r>
              <a:rPr lang="fr-FR" sz="3200" dirty="0" err="1" smtClean="0">
                <a:latin typeface="Times New Roman" panose="02020603050405020304" pitchFamily="18" charset="0"/>
                <a:cs typeface="Times New Roman" panose="02020603050405020304" pitchFamily="18" charset="0"/>
              </a:rPr>
              <a:t>ngrams</a:t>
            </a:r>
            <a:r>
              <a:rPr lang="fr-FR" sz="3200" dirty="0" smtClean="0">
                <a:latin typeface="Times New Roman" panose="02020603050405020304" pitchFamily="18" charset="0"/>
                <a:cs typeface="Times New Roman" panose="02020603050405020304" pitchFamily="18" charset="0"/>
              </a:rPr>
              <a:t> = 1</a:t>
            </a:r>
            <a:endParaRPr lang="fr-FR" sz="3200" dirty="0" smtClean="0">
              <a:latin typeface="Times New Roman" panose="02020603050405020304" pitchFamily="18" charset="0"/>
              <a:cs typeface="Times New Roman" panose="02020603050405020304" pitchFamily="18" charset="0"/>
            </a:endParaRPr>
          </a:p>
          <a:p>
            <a:r>
              <a:rPr lang="fr-FR" sz="3200" b="1" dirty="0" smtClean="0">
                <a:latin typeface="Times New Roman" panose="02020603050405020304" pitchFamily="18" charset="0"/>
                <a:cs typeface="Times New Roman" panose="02020603050405020304" pitchFamily="18" charset="0"/>
              </a:rPr>
              <a:t>Performance</a:t>
            </a:r>
            <a:r>
              <a:rPr lang="fr-FR" sz="3200" dirty="0" smtClean="0">
                <a:latin typeface="Times New Roman" panose="02020603050405020304" pitchFamily="18" charset="0"/>
                <a:cs typeface="Times New Roman" panose="02020603050405020304" pitchFamily="18" charset="0"/>
              </a:rPr>
              <a:t> : Ce modèle a surpassé les autres modèles simples utilisés dans l'étude.</a:t>
            </a:r>
            <a:endParaRPr lang="fr-FR" sz="3200" dirty="0" smtClean="0">
              <a:latin typeface="Times New Roman" panose="02020603050405020304" pitchFamily="18" charset="0"/>
              <a:cs typeface="Times New Roman" panose="02020603050405020304" pitchFamily="18" charset="0"/>
            </a:endParaRPr>
          </a:p>
          <a:p>
            <a:endParaRPr lang="fr-FR" dirty="0"/>
          </a:p>
        </p:txBody>
      </p:sp>
      <p:sp>
        <p:nvSpPr>
          <p:cNvPr id="19" name="Rectangle à coins arrondis 18"/>
          <p:cNvSpPr/>
          <p:nvPr/>
        </p:nvSpPr>
        <p:spPr>
          <a:xfrm>
            <a:off x="72570" y="5242265"/>
            <a:ext cx="18215430" cy="464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800" dirty="0" smtClean="0">
                <a:latin typeface="Times New Roman" panose="02020603050405020304" pitchFamily="18" charset="0"/>
                <a:cs typeface="Times New Roman" panose="02020603050405020304" pitchFamily="18" charset="0"/>
              </a:rPr>
              <a:t>Le </a:t>
            </a:r>
            <a:r>
              <a:rPr lang="fr-FR" sz="2800" dirty="0" err="1" smtClean="0">
                <a:latin typeface="Times New Roman" panose="02020603050405020304" pitchFamily="18" charset="0"/>
                <a:cs typeface="Times New Roman" panose="02020603050405020304" pitchFamily="18" charset="0"/>
              </a:rPr>
              <a:t>Voting</a:t>
            </a:r>
            <a:r>
              <a:rPr lang="fr-FR" sz="2800" dirty="0" smtClean="0">
                <a:latin typeface="Times New Roman" panose="02020603050405020304" pitchFamily="18" charset="0"/>
                <a:cs typeface="Times New Roman" panose="02020603050405020304" pitchFamily="18" charset="0"/>
              </a:rPr>
              <a:t> Classifier a été choisi comme le meilleur modèle en raison de sa capacité à combiner les prédictions de plusieurs modèles de base, ce qui améliore généralement la robustesse et la précision des résultats. En utilisant la vectorisation Tf-</a:t>
            </a:r>
            <a:r>
              <a:rPr lang="fr-FR" sz="2800" dirty="0" err="1" smtClean="0">
                <a:latin typeface="Times New Roman" panose="02020603050405020304" pitchFamily="18" charset="0"/>
                <a:cs typeface="Times New Roman" panose="02020603050405020304" pitchFamily="18" charset="0"/>
              </a:rPr>
              <a:t>Idf</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Term</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Frequency</a:t>
            </a:r>
            <a:r>
              <a:rPr lang="fr-FR" sz="2800" dirty="0" smtClean="0">
                <a:latin typeface="Times New Roman" panose="02020603050405020304" pitchFamily="18" charset="0"/>
                <a:cs typeface="Times New Roman" panose="02020603050405020304" pitchFamily="18" charset="0"/>
              </a:rPr>
              <a:t>-Inverse Document </a:t>
            </a:r>
            <a:r>
              <a:rPr lang="fr-FR" sz="2800" dirty="0" err="1" smtClean="0">
                <a:latin typeface="Times New Roman" panose="02020603050405020304" pitchFamily="18" charset="0"/>
                <a:cs typeface="Times New Roman" panose="02020603050405020304" pitchFamily="18" charset="0"/>
              </a:rPr>
              <a:t>Frequency</a:t>
            </a:r>
            <a:r>
              <a:rPr lang="fr-FR" sz="2800" dirty="0" smtClean="0">
                <a:latin typeface="Times New Roman" panose="02020603050405020304" pitchFamily="18" charset="0"/>
                <a:cs typeface="Times New Roman" panose="02020603050405020304" pitchFamily="18" charset="0"/>
              </a:rPr>
              <a:t>) et en limitant les </a:t>
            </a:r>
            <a:r>
              <a:rPr lang="fr-FR" sz="2800" dirty="0" err="1" smtClean="0">
                <a:latin typeface="Times New Roman" panose="02020603050405020304" pitchFamily="18" charset="0"/>
                <a:cs typeface="Times New Roman" panose="02020603050405020304" pitchFamily="18" charset="0"/>
              </a:rPr>
              <a:t>ngrams</a:t>
            </a:r>
            <a:r>
              <a:rPr lang="fr-FR" sz="2800" dirty="0" smtClean="0">
                <a:latin typeface="Times New Roman" panose="02020603050405020304" pitchFamily="18" charset="0"/>
                <a:cs typeface="Times New Roman" panose="02020603050405020304" pitchFamily="18" charset="0"/>
              </a:rPr>
              <a:t> à des unités simples (</a:t>
            </a:r>
            <a:r>
              <a:rPr lang="fr-FR" sz="2800" dirty="0" err="1" smtClean="0">
                <a:latin typeface="Times New Roman" panose="02020603050405020304" pitchFamily="18" charset="0"/>
                <a:cs typeface="Times New Roman" panose="02020603050405020304" pitchFamily="18" charset="0"/>
              </a:rPr>
              <a:t>ngrams</a:t>
            </a:r>
            <a:r>
              <a:rPr lang="fr-FR" sz="2800" dirty="0" smtClean="0">
                <a:latin typeface="Times New Roman" panose="02020603050405020304" pitchFamily="18" charset="0"/>
                <a:cs typeface="Times New Roman" panose="02020603050405020304" pitchFamily="18" charset="0"/>
              </a:rPr>
              <a:t> = 1), le modèle a pu capturer efficacement les caractéristiques pertinentes des tweets tout en évitant le </a:t>
            </a:r>
            <a:r>
              <a:rPr lang="fr-FR" sz="2800" dirty="0" err="1" smtClean="0">
                <a:latin typeface="Times New Roman" panose="02020603050405020304" pitchFamily="18" charset="0"/>
                <a:cs typeface="Times New Roman" panose="02020603050405020304" pitchFamily="18" charset="0"/>
              </a:rPr>
              <a:t>surapprentissage</a:t>
            </a:r>
            <a:r>
              <a:rPr lang="fr-FR" sz="2800" dirty="0" smtClean="0">
                <a:latin typeface="Times New Roman" panose="02020603050405020304" pitchFamily="18" charset="0"/>
                <a:cs typeface="Times New Roman" panose="02020603050405020304" pitchFamily="18" charset="0"/>
              </a:rPr>
              <a:t> sur des combinaisons de mots trop spécifiques.</a:t>
            </a:r>
            <a:endParaRPr lang="fr-F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2" name="Google Shape;762;p46"/>
          <p:cNvGrpSpPr/>
          <p:nvPr/>
        </p:nvGrpSpPr>
        <p:grpSpPr>
          <a:xfrm>
            <a:off x="15233981" y="1299842"/>
            <a:ext cx="2819400" cy="2273489"/>
            <a:chOff x="4459455" y="1357550"/>
            <a:chExt cx="3452480" cy="2829680"/>
          </a:xfrm>
          <a:solidFill>
            <a:schemeClr val="accent1"/>
          </a:solidFill>
        </p:grpSpPr>
        <p:sp>
          <p:nvSpPr>
            <p:cNvPr id="763" name="Google Shape;763;p46"/>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grpFill/>
            <a:ln>
              <a:noFill/>
            </a:ln>
          </p:spPr>
          <p:txBody>
            <a:bodyPr spcFirstLastPara="1" wrap="square" lIns="182850" tIns="182850" rIns="182850" bIns="182850" anchor="ctr" anchorCtr="0">
              <a:noAutofit/>
            </a:bodyPr>
            <a:lstStyle/>
            <a:p>
              <a:pPr algn="l" rtl="0"/>
              <a:endParaRPr>
                <a:solidFill>
                  <a:srgbClr val="321F28"/>
                </a:solidFill>
              </a:endParaRPr>
            </a:p>
          </p:txBody>
        </p:sp>
        <p:sp>
          <p:nvSpPr>
            <p:cNvPr id="764" name="Google Shape;764;p46"/>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grpFill/>
            <a:ln>
              <a:noFill/>
            </a:ln>
          </p:spPr>
          <p:txBody>
            <a:bodyPr spcFirstLastPara="1" wrap="square" lIns="182850" tIns="182850" rIns="182850" bIns="182850" anchor="ctr" anchorCtr="0">
              <a:noAutofit/>
            </a:bodyPr>
            <a:lstStyle/>
            <a:p>
              <a:pPr algn="l" rtl="0"/>
            </a:p>
          </p:txBody>
        </p:sp>
      </p:grpSp>
      <p:sp>
        <p:nvSpPr>
          <p:cNvPr id="765" name="Google Shape;765;p46"/>
          <p:cNvSpPr txBox="1">
            <a:spLocks noGrp="1"/>
          </p:cNvSpPr>
          <p:nvPr>
            <p:ph type="subTitle" idx="1"/>
          </p:nvPr>
        </p:nvSpPr>
        <p:spPr>
          <a:xfrm flipH="1">
            <a:off x="-730817" y="779572"/>
            <a:ext cx="10747044" cy="754370"/>
          </a:xfrm>
          <a:prstGeom prst="rect">
            <a:avLst/>
          </a:prstGeom>
        </p:spPr>
        <p:txBody>
          <a:bodyPr spcFirstLastPara="1" wrap="square" lIns="182850" tIns="182850" rIns="182850" bIns="182850" anchor="t" anchorCtr="0">
            <a:noAutofit/>
          </a:bodyPr>
          <a:lstStyle/>
          <a:p>
            <a:endParaRPr lang="fr-FR" sz="3200" b="1" dirty="0"/>
          </a:p>
          <a:p>
            <a:r>
              <a:rPr lang="fr-FR" sz="3200" b="1" dirty="0">
                <a:latin typeface="Times New Roman" panose="02020603050405020304" pitchFamily="18" charset="0"/>
                <a:cs typeface="Times New Roman" panose="02020603050405020304" pitchFamily="18" charset="0"/>
              </a:rPr>
              <a:t>Pour aller un peu plus loin vers l'apprentissage profond</a:t>
            </a:r>
            <a:endParaRPr lang="fr-FR" sz="3200" b="1" dirty="0"/>
          </a:p>
          <a:p>
            <a:endParaRPr lang="fr-FR" sz="3200" b="1" dirty="0"/>
          </a:p>
        </p:txBody>
      </p:sp>
      <p:sp>
        <p:nvSpPr>
          <p:cNvPr id="766" name="Google Shape;766;p46"/>
          <p:cNvSpPr txBox="1">
            <a:spLocks noGrp="1"/>
          </p:cNvSpPr>
          <p:nvPr>
            <p:ph type="title"/>
          </p:nvPr>
        </p:nvSpPr>
        <p:spPr>
          <a:xfrm flipH="1">
            <a:off x="4495800" y="1219705"/>
            <a:ext cx="10508703" cy="949800"/>
          </a:xfrm>
          <a:prstGeom prst="rect">
            <a:avLst/>
          </a:prstGeom>
        </p:spPr>
        <p:txBody>
          <a:bodyPr spcFirstLastPara="1" wrap="square" lIns="182850" tIns="182850" rIns="182850" bIns="182850" anchor="t" anchorCtr="0">
            <a:noAutofit/>
          </a:bodyPr>
          <a:lstStyle/>
          <a:p>
            <a:r>
              <a:rPr lang="fr-FR" sz="3200" b="1" dirty="0" smtClean="0">
                <a:latin typeface="Times New Roman" panose="02020603050405020304" pitchFamily="18" charset="0"/>
                <a:cs typeface="Times New Roman" panose="02020603050405020304" pitchFamily="18" charset="0"/>
              </a:rPr>
              <a:t>MODELISATION</a:t>
            </a:r>
            <a:endParaRPr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AutoShape 2" descr="Disaster Tweets Classification Using Machine Learning &amp; NLP Approach -  Wisdom M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sp>
        <p:nvSpPr>
          <p:cNvPr id="4" name="AutoShape 4" descr="Disaster Tweets Classification Using Machine Learning &amp; NLP Approach -  Wisdom M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5" name="Imag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04084" y="1372268"/>
            <a:ext cx="2654254" cy="1812077"/>
          </a:xfrm>
          <a:prstGeom prst="rect">
            <a:avLst/>
          </a:prstGeom>
        </p:spPr>
      </p:pic>
      <p:grpSp>
        <p:nvGrpSpPr>
          <p:cNvPr id="11" name="Group 2"/>
          <p:cNvGrpSpPr/>
          <p:nvPr/>
        </p:nvGrpSpPr>
        <p:grpSpPr>
          <a:xfrm>
            <a:off x="149556" y="189838"/>
            <a:ext cx="17903825" cy="1070164"/>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3" name="Google Shape;766;p46"/>
          <p:cNvSpPr txBox="1"/>
          <p:nvPr/>
        </p:nvSpPr>
        <p:spPr>
          <a:xfrm flipH="1">
            <a:off x="160442" y="2678028"/>
            <a:ext cx="13240953" cy="1037152"/>
          </a:xfrm>
          <a:prstGeom prst="rect">
            <a:avLst/>
          </a:prstGeom>
        </p:spPr>
        <p:txBody>
          <a:bodyPr spcFirstLastPara="1" wrap="square" lIns="182850" tIns="182850" rIns="182850" bIns="182850" anchor="t" anchorCtr="0">
            <a:noAutofit/>
          </a:bodyPr>
          <a:lstStyle>
            <a:lvl1pPr lvl="0" algn="r" rtl="0">
              <a:spcBef>
                <a:spcPts val="0"/>
              </a:spcBef>
              <a:spcAft>
                <a:spcPts val="0"/>
              </a:spcAft>
              <a:buSzPts val="3000"/>
              <a:buNone/>
              <a:defRPr>
                <a:latin typeface="+mj-lt"/>
                <a:ea typeface="+mj-ea"/>
                <a:cs typeface="+mj-cs"/>
              </a:defRPr>
            </a:lvl1pPr>
            <a:lvl2pPr lvl="1"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2pPr>
            <a:lvl3pPr lvl="2"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3pPr>
            <a:lvl4pPr lvl="3"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4pPr>
            <a:lvl5pPr lvl="4"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5pPr>
            <a:lvl6pPr lvl="5"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6pPr>
            <a:lvl7pPr lvl="6"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7pPr>
            <a:lvl8pPr lvl="7"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8pPr>
            <a:lvl9pPr lvl="8" algn="r" rtl="0">
              <a:spcBef>
                <a:spcPts val="0"/>
              </a:spcBef>
              <a:spcAft>
                <a:spcPts val="0"/>
              </a:spcAft>
              <a:buSzPts val="3000"/>
              <a:buFont typeface="Roboto Condensed" panose="02000000000000000000"/>
              <a:buNone/>
              <a:defRPr>
                <a:latin typeface="Roboto Condensed" panose="02000000000000000000"/>
                <a:ea typeface="Roboto Condensed" panose="02000000000000000000"/>
                <a:cs typeface="Roboto Condensed" panose="02000000000000000000"/>
                <a:sym typeface="Roboto Condensed" panose="02000000000000000000"/>
              </a:defRPr>
            </a:lvl9pPr>
          </a:lstStyle>
          <a:p>
            <a:pPr algn="l"/>
            <a:r>
              <a:rPr lang="en-GB" sz="2800" b="1" i="1" dirty="0" smtClean="0">
                <a:solidFill>
                  <a:schemeClr val="accent1">
                    <a:lumMod val="50000"/>
                  </a:schemeClr>
                </a:solidFill>
                <a:latin typeface="Times New Roman" panose="02020603050405020304" pitchFamily="18" charset="0"/>
                <a:cs typeface="Times New Roman" panose="02020603050405020304" pitchFamily="18" charset="0"/>
              </a:rPr>
              <a:t>Nous </a:t>
            </a:r>
            <a:r>
              <a:rPr lang="en-GB" sz="2800" b="1" i="1" dirty="0" err="1" smtClean="0">
                <a:solidFill>
                  <a:schemeClr val="accent1">
                    <a:lumMod val="50000"/>
                  </a:schemeClr>
                </a:solidFill>
                <a:latin typeface="Times New Roman" panose="02020603050405020304" pitchFamily="18" charset="0"/>
                <a:cs typeface="Times New Roman" panose="02020603050405020304" pitchFamily="18" charset="0"/>
              </a:rPr>
              <a:t>presenterons</a:t>
            </a:r>
            <a:r>
              <a:rPr lang="en-GB" sz="2800" b="1" i="1" dirty="0" smtClean="0">
                <a:solidFill>
                  <a:schemeClr val="accent1">
                    <a:lumMod val="50000"/>
                  </a:schemeClr>
                </a:solidFill>
                <a:latin typeface="Times New Roman" panose="02020603050405020304" pitchFamily="18" charset="0"/>
                <a:cs typeface="Times New Roman" panose="02020603050405020304" pitchFamily="18" charset="0"/>
              </a:rPr>
              <a:t> les </a:t>
            </a:r>
            <a:r>
              <a:rPr lang="en-GB" sz="2800" b="1" i="1" dirty="0" err="1" smtClean="0">
                <a:solidFill>
                  <a:schemeClr val="accent1">
                    <a:lumMod val="50000"/>
                  </a:schemeClr>
                </a:solidFill>
                <a:latin typeface="Times New Roman" panose="02020603050405020304" pitchFamily="18" charset="0"/>
                <a:cs typeface="Times New Roman" panose="02020603050405020304" pitchFamily="18" charset="0"/>
              </a:rPr>
              <a:t>modeles</a:t>
            </a:r>
            <a:r>
              <a:rPr lang="en-GB" sz="2800" b="1" i="1" dirty="0" smtClean="0">
                <a:solidFill>
                  <a:schemeClr val="accent1">
                    <a:lumMod val="50000"/>
                  </a:schemeClr>
                </a:solidFill>
                <a:latin typeface="Times New Roman" panose="02020603050405020304" pitchFamily="18" charset="0"/>
                <a:cs typeface="Times New Roman" panose="02020603050405020304" pitchFamily="18" charset="0"/>
              </a:rPr>
              <a:t> </a:t>
            </a:r>
            <a:r>
              <a:rPr lang="en-GB" sz="2800" b="1" i="1" dirty="0" err="1" smtClean="0">
                <a:solidFill>
                  <a:schemeClr val="accent1">
                    <a:lumMod val="50000"/>
                  </a:schemeClr>
                </a:solidFill>
                <a:latin typeface="Times New Roman" panose="02020603050405020304" pitchFamily="18" charset="0"/>
                <a:cs typeface="Times New Roman" panose="02020603050405020304" pitchFamily="18" charset="0"/>
              </a:rPr>
              <a:t>phares</a:t>
            </a:r>
            <a:r>
              <a:rPr lang="en-GB" sz="2800" b="1" i="1" dirty="0" smtClean="0">
                <a:solidFill>
                  <a:schemeClr val="accent1">
                    <a:lumMod val="50000"/>
                  </a:schemeClr>
                </a:solidFill>
                <a:latin typeface="Times New Roman" panose="02020603050405020304" pitchFamily="18" charset="0"/>
                <a:cs typeface="Times New Roman" panose="02020603050405020304" pitchFamily="18" charset="0"/>
              </a:rPr>
              <a:t> </a:t>
            </a:r>
            <a:r>
              <a:rPr lang="en-GB" sz="2800" b="1" i="1" dirty="0" err="1" smtClean="0">
                <a:solidFill>
                  <a:schemeClr val="accent1">
                    <a:lumMod val="50000"/>
                  </a:schemeClr>
                </a:solidFill>
                <a:latin typeface="Times New Roman" panose="02020603050405020304" pitchFamily="18" charset="0"/>
                <a:cs typeface="Times New Roman" panose="02020603050405020304" pitchFamily="18" charset="0"/>
              </a:rPr>
              <a:t>ayant</a:t>
            </a:r>
            <a:r>
              <a:rPr lang="en-GB" sz="2800" b="1" i="1" dirty="0" smtClean="0">
                <a:solidFill>
                  <a:schemeClr val="accent1">
                    <a:lumMod val="50000"/>
                  </a:schemeClr>
                </a:solidFill>
                <a:latin typeface="Times New Roman" panose="02020603050405020304" pitchFamily="18" charset="0"/>
                <a:cs typeface="Times New Roman" panose="02020603050405020304" pitchFamily="18" charset="0"/>
              </a:rPr>
              <a:t> les performances </a:t>
            </a:r>
            <a:r>
              <a:rPr lang="en-GB" sz="2800" b="1" i="1" dirty="0" err="1" smtClean="0">
                <a:solidFill>
                  <a:schemeClr val="accent1">
                    <a:lumMod val="50000"/>
                  </a:schemeClr>
                </a:solidFill>
                <a:latin typeface="Times New Roman" panose="02020603050405020304" pitchFamily="18" charset="0"/>
                <a:cs typeface="Times New Roman" panose="02020603050405020304" pitchFamily="18" charset="0"/>
              </a:rPr>
              <a:t>meilleures</a:t>
            </a:r>
            <a:endParaRPr lang="en-GB" sz="2800" b="1"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149556" y="4473499"/>
            <a:ext cx="7162800" cy="3352928"/>
          </a:xfrm>
          <a:prstGeom prst="rect">
            <a:avLst/>
          </a:prstGeom>
          <a:ln>
            <a:solidFill>
              <a:schemeClr val="tx2"/>
            </a:solidFill>
          </a:ln>
        </p:spPr>
      </p:pic>
      <p:sp>
        <p:nvSpPr>
          <p:cNvPr id="6" name="ZoneTexte 5"/>
          <p:cNvSpPr txBox="1"/>
          <p:nvPr/>
        </p:nvSpPr>
        <p:spPr>
          <a:xfrm>
            <a:off x="7555924" y="3857028"/>
            <a:ext cx="10515600" cy="4585871"/>
          </a:xfrm>
          <a:prstGeom prst="rect">
            <a:avLst/>
          </a:prstGeom>
          <a:noFill/>
        </p:spPr>
        <p:txBody>
          <a:bodyPr wrap="square" rtlCol="0">
            <a:spAutoFit/>
          </a:bodyPr>
          <a:lstStyle/>
          <a:p>
            <a:pPr algn="just"/>
            <a:endParaRPr lang="fr-FR" sz="2000" dirty="0" smtClean="0"/>
          </a:p>
          <a:p>
            <a:pPr algn="just">
              <a:lnSpc>
                <a:spcPct val="150000"/>
              </a:lnSpc>
            </a:pPr>
            <a:r>
              <a:rPr lang="fr-FR" sz="2800" dirty="0" smtClean="0">
                <a:latin typeface="Times New Roman" panose="02020603050405020304" pitchFamily="18" charset="0"/>
                <a:cs typeface="Times New Roman" panose="02020603050405020304" pitchFamily="18" charset="0"/>
              </a:rPr>
              <a:t>Les modèles de </a:t>
            </a:r>
            <a:r>
              <a:rPr lang="fr-FR" sz="2800" dirty="0" err="1" smtClean="0">
                <a:latin typeface="Times New Roman" panose="02020603050405020304" pitchFamily="18" charset="0"/>
                <a:cs typeface="Times New Roman" panose="02020603050405020304" pitchFamily="18" charset="0"/>
              </a:rPr>
              <a:t>deep</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learning</a:t>
            </a:r>
            <a:r>
              <a:rPr lang="fr-FR" sz="2800" dirty="0" smtClean="0">
                <a:latin typeface="Times New Roman" panose="02020603050405020304" pitchFamily="18" charset="0"/>
                <a:cs typeface="Times New Roman" panose="02020603050405020304" pitchFamily="18" charset="0"/>
              </a:rPr>
              <a:t> ont un </a:t>
            </a:r>
            <a:r>
              <a:rPr lang="fr-FR" sz="2800" dirty="0" err="1" smtClean="0">
                <a:latin typeface="Times New Roman" panose="02020603050405020304" pitchFamily="18" charset="0"/>
                <a:cs typeface="Times New Roman" panose="02020603050405020304" pitchFamily="18" charset="0"/>
              </a:rPr>
              <a:t>acuracy</a:t>
            </a:r>
            <a:r>
              <a:rPr lang="fr-FR" sz="2800" dirty="0" smtClean="0">
                <a:latin typeface="Times New Roman" panose="02020603050405020304" pitchFamily="18" charset="0"/>
                <a:cs typeface="Times New Roman" panose="02020603050405020304" pitchFamily="18" charset="0"/>
              </a:rPr>
              <a:t> score inférieur à 0,80 </a:t>
            </a:r>
            <a:r>
              <a:rPr lang="fr-FR" sz="2800" dirty="0" err="1" smtClean="0">
                <a:latin typeface="Times New Roman" panose="02020603050405020304" pitchFamily="18" charset="0"/>
                <a:cs typeface="Times New Roman" panose="02020603050405020304" pitchFamily="18" charset="0"/>
              </a:rPr>
              <a:t>alorsque</a:t>
            </a:r>
            <a:r>
              <a:rPr lang="fr-FR" sz="2800" dirty="0" smtClean="0">
                <a:latin typeface="Times New Roman" panose="02020603050405020304" pitchFamily="18" charset="0"/>
                <a:cs typeface="Times New Roman" panose="02020603050405020304" pitchFamily="18" charset="0"/>
              </a:rPr>
              <a:t> des modèles d'apprentissage automatique (5 modèles en l'</a:t>
            </a:r>
            <a:r>
              <a:rPr lang="fr-FR" sz="2800" dirty="0" err="1" smtClean="0">
                <a:latin typeface="Times New Roman" panose="02020603050405020304" pitchFamily="18" charset="0"/>
                <a:cs typeface="Times New Roman" panose="02020603050405020304" pitchFamily="18" charset="0"/>
              </a:rPr>
              <a:t>occurence</a:t>
            </a:r>
            <a:r>
              <a:rPr lang="fr-FR" sz="2800" dirty="0" smtClean="0">
                <a:latin typeface="Times New Roman" panose="02020603050405020304" pitchFamily="18" charset="0"/>
                <a:cs typeface="Times New Roman" panose="02020603050405020304" pitchFamily="18" charset="0"/>
              </a:rPr>
              <a:t>) ont un </a:t>
            </a:r>
            <a:r>
              <a:rPr lang="fr-FR" sz="2800" dirty="0" err="1" smtClean="0">
                <a:latin typeface="Times New Roman" panose="02020603050405020304" pitchFamily="18" charset="0"/>
                <a:cs typeface="Times New Roman" panose="02020603050405020304" pitchFamily="18" charset="0"/>
              </a:rPr>
              <a:t>accuracy</a:t>
            </a:r>
            <a:r>
              <a:rPr lang="fr-FR" sz="2800" dirty="0" smtClean="0">
                <a:latin typeface="Times New Roman" panose="02020603050405020304" pitchFamily="18" charset="0"/>
                <a:cs typeface="Times New Roman" panose="02020603050405020304" pitchFamily="18" charset="0"/>
              </a:rPr>
              <a:t> score supérieur à 0,80. En se basant sur l'</a:t>
            </a:r>
            <a:r>
              <a:rPr lang="fr-FR" sz="2800" dirty="0" err="1" smtClean="0">
                <a:latin typeface="Times New Roman" panose="02020603050405020304" pitchFamily="18" charset="0"/>
                <a:cs typeface="Times New Roman" panose="02020603050405020304" pitchFamily="18" charset="0"/>
              </a:rPr>
              <a:t>accuracy</a:t>
            </a:r>
            <a:r>
              <a:rPr lang="fr-FR" sz="2800" dirty="0" smtClean="0">
                <a:latin typeface="Times New Roman" panose="02020603050405020304" pitchFamily="18" charset="0"/>
                <a:cs typeface="Times New Roman" panose="02020603050405020304" pitchFamily="18" charset="0"/>
              </a:rPr>
              <a:t> score on admet les modèles d'apprentissage automatique comme performants relativement aux modèles d'apprentissage profond pour le traitement du langage Naturel dans notre cas précis.</a:t>
            </a:r>
            <a:endParaRPr lang="fr-FR" sz="2800" dirty="0" smtClean="0">
              <a:latin typeface="Times New Roman" panose="02020603050405020304" pitchFamily="18" charset="0"/>
              <a:cs typeface="Times New Roman" panose="02020603050405020304" pitchFamily="18" charset="0"/>
            </a:endParaRPr>
          </a:p>
          <a:p>
            <a:pPr algn="just"/>
            <a:endParaRPr lang="fr-FR"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2758595" y="1393708"/>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1167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17" name="ZoneTexte 16"/>
          <p:cNvSpPr txBox="1"/>
          <p:nvPr/>
        </p:nvSpPr>
        <p:spPr>
          <a:xfrm>
            <a:off x="7105650" y="448859"/>
            <a:ext cx="3739781" cy="646331"/>
          </a:xfrm>
          <a:prstGeom prst="rect">
            <a:avLst/>
          </a:prstGeom>
          <a:noFill/>
        </p:spPr>
        <p:txBody>
          <a:bodyPr wrap="square" rtlCol="0">
            <a:spAutoFit/>
          </a:bodyPr>
          <a:lstStyle/>
          <a:p>
            <a:r>
              <a:rPr lang="en-US" sz="3600" b="1" dirty="0" err="1" smtClean="0">
                <a:solidFill>
                  <a:srgbClr val="2B4A9D"/>
                </a:solidFill>
              </a:rPr>
              <a:t>Deploiement</a:t>
            </a:r>
            <a:endParaRPr lang="en-US" sz="3600" b="1" dirty="0">
              <a:solidFill>
                <a:srgbClr val="2B4A9D"/>
              </a:solidFill>
            </a:endParaRPr>
          </a:p>
        </p:txBody>
      </p:sp>
      <p:pic>
        <p:nvPicPr>
          <p:cNvPr id="15" name="Image 14"/>
          <p:cNvPicPr>
            <a:picLocks noChangeAspect="1"/>
          </p:cNvPicPr>
          <p:nvPr/>
        </p:nvPicPr>
        <p:blipFill>
          <a:blip r:embed="rId3"/>
          <a:stretch>
            <a:fillRect/>
          </a:stretch>
        </p:blipFill>
        <p:spPr>
          <a:xfrm>
            <a:off x="1679100" y="1639730"/>
            <a:ext cx="15031399" cy="8331056"/>
          </a:xfrm>
          <a:prstGeom prst="rect">
            <a:avLst/>
          </a:prstGeom>
          <a:ln>
            <a:solidFill>
              <a:schemeClr val="tx2"/>
            </a:solidFill>
          </a:ln>
        </p:spPr>
      </p:pic>
      <p:sp>
        <p:nvSpPr>
          <p:cNvPr id="20" name="ZoneTexte 19"/>
          <p:cNvSpPr txBox="1"/>
          <p:nvPr/>
        </p:nvSpPr>
        <p:spPr>
          <a:xfrm>
            <a:off x="5168900" y="2402312"/>
            <a:ext cx="7703995" cy="395860"/>
          </a:xfrm>
          <a:prstGeom prst="rect">
            <a:avLst/>
          </a:prstGeom>
          <a:solidFill>
            <a:schemeClr val="bg1"/>
          </a:solidFill>
        </p:spPr>
        <p:txBody>
          <a:bodyPr wrap="square" rtlCol="0">
            <a:spAutoFit/>
          </a:bodyPr>
          <a:lstStyle/>
          <a:p>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3" name="Google Shape;593;p38"/>
          <p:cNvSpPr txBox="1">
            <a:spLocks noGrp="1"/>
          </p:cNvSpPr>
          <p:nvPr>
            <p:ph type="subTitle" idx="1"/>
          </p:nvPr>
        </p:nvSpPr>
        <p:spPr>
          <a:xfrm>
            <a:off x="153667" y="2339090"/>
            <a:ext cx="11693690" cy="3010276"/>
          </a:xfrm>
          <a:prstGeom prst="rect">
            <a:avLst/>
          </a:prstGeom>
        </p:spPr>
        <p:txBody>
          <a:bodyPr spcFirstLastPara="1" wrap="square" lIns="182850" tIns="182850" rIns="182850" bIns="182850" anchor="t" anchorCtr="0">
            <a:noAutofit/>
          </a:bodyPr>
          <a:lstStyle/>
          <a:p>
            <a:pPr marL="342900" indent="-342900" algn="just">
              <a:buFont typeface="Wingdings" panose="05000000000000000000" pitchFamily="2" charset="2"/>
              <a:buChar char="§"/>
            </a:pPr>
            <a:r>
              <a:rPr lang="fr-FR" sz="2500" dirty="0">
                <a:latin typeface="Times New Roman" panose="02020603050405020304" pitchFamily="18" charset="0"/>
                <a:cs typeface="Times New Roman" panose="02020603050405020304" pitchFamily="18" charset="0"/>
              </a:rPr>
              <a:t>·  </a:t>
            </a:r>
            <a:r>
              <a:rPr lang="fr-FR" sz="2500" b="1" dirty="0">
                <a:latin typeface="Times New Roman" panose="02020603050405020304" pitchFamily="18" charset="0"/>
                <a:cs typeface="Times New Roman" panose="02020603050405020304" pitchFamily="18" charset="0"/>
              </a:rPr>
              <a:t>Qualité des Données</a:t>
            </a:r>
            <a:r>
              <a:rPr lang="fr-FR" sz="2500" dirty="0">
                <a:latin typeface="Times New Roman" panose="02020603050405020304" pitchFamily="18" charset="0"/>
                <a:cs typeface="Times New Roman" panose="02020603050405020304" pitchFamily="18" charset="0"/>
              </a:rPr>
              <a:t>: Les modèles de machine </a:t>
            </a:r>
            <a:r>
              <a:rPr lang="fr-FR" sz="2500" dirty="0" err="1">
                <a:latin typeface="Times New Roman" panose="02020603050405020304" pitchFamily="18" charset="0"/>
                <a:cs typeface="Times New Roman" panose="02020603050405020304" pitchFamily="18" charset="0"/>
              </a:rPr>
              <a:t>learning</a:t>
            </a:r>
            <a:r>
              <a:rPr lang="fr-FR" sz="2500" dirty="0">
                <a:latin typeface="Times New Roman" panose="02020603050405020304" pitchFamily="18" charset="0"/>
                <a:cs typeface="Times New Roman" panose="02020603050405020304" pitchFamily="18" charset="0"/>
              </a:rPr>
              <a:t> dépendent fortement de la qualité des données. Les tweets peuvent contenir des erreurs typographiques, des abréviations et du langage informel, ce qui complique le traitement et l'analyse</a:t>
            </a:r>
            <a:r>
              <a:rPr lang="fr-FR" sz="2500" dirty="0" smtClean="0">
                <a:latin typeface="Times New Roman" panose="02020603050405020304" pitchFamily="18" charset="0"/>
                <a:cs typeface="Times New Roman" panose="02020603050405020304" pitchFamily="18" charset="0"/>
              </a:rPr>
              <a:t>.</a:t>
            </a:r>
            <a:endParaRPr lang="fr-FR" sz="25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fr-FR" sz="25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fr-FR" sz="2500" dirty="0">
                <a:latin typeface="Times New Roman" panose="02020603050405020304" pitchFamily="18" charset="0"/>
                <a:cs typeface="Times New Roman" panose="02020603050405020304" pitchFamily="18" charset="0"/>
              </a:rPr>
              <a:t>·  </a:t>
            </a:r>
            <a:r>
              <a:rPr lang="fr-FR" sz="2500" b="1" dirty="0">
                <a:latin typeface="Times New Roman" panose="02020603050405020304" pitchFamily="18" charset="0"/>
                <a:cs typeface="Times New Roman" panose="02020603050405020304" pitchFamily="18" charset="0"/>
              </a:rPr>
              <a:t>Biais des Données</a:t>
            </a:r>
            <a:r>
              <a:rPr lang="fr-FR" sz="2500" dirty="0">
                <a:latin typeface="Times New Roman" panose="02020603050405020304" pitchFamily="18" charset="0"/>
                <a:cs typeface="Times New Roman" panose="02020603050405020304" pitchFamily="18" charset="0"/>
              </a:rPr>
              <a:t>: Les données d'entraînement peuvent contenir des biais qui affectent la performance du modèle. Par exemple, certains types de catastrophes peuvent être </a:t>
            </a:r>
            <a:r>
              <a:rPr lang="fr-FR" sz="2500" dirty="0" err="1">
                <a:latin typeface="Times New Roman" panose="02020603050405020304" pitchFamily="18" charset="0"/>
                <a:cs typeface="Times New Roman" panose="02020603050405020304" pitchFamily="18" charset="0"/>
              </a:rPr>
              <a:t>sur-représentés</a:t>
            </a:r>
            <a:r>
              <a:rPr lang="fr-FR" sz="2500" dirty="0">
                <a:latin typeface="Times New Roman" panose="02020603050405020304" pitchFamily="18" charset="0"/>
                <a:cs typeface="Times New Roman" panose="02020603050405020304" pitchFamily="18" charset="0"/>
              </a:rPr>
              <a:t>, conduisant à des prévisions biaisées</a:t>
            </a:r>
            <a:r>
              <a:rPr lang="fr-FR" sz="2500" dirty="0" smtClean="0">
                <a:latin typeface="Times New Roman" panose="02020603050405020304" pitchFamily="18" charset="0"/>
                <a:cs typeface="Times New Roman" panose="02020603050405020304" pitchFamily="18" charset="0"/>
              </a:rPr>
              <a:t>.</a:t>
            </a:r>
            <a:endParaRPr lang="fr-FR" sz="2500" dirty="0">
              <a:latin typeface="Times New Roman" panose="02020603050405020304" pitchFamily="18" charset="0"/>
              <a:cs typeface="Times New Roman" panose="02020603050405020304" pitchFamily="18" charset="0"/>
            </a:endParaRPr>
          </a:p>
        </p:txBody>
      </p:sp>
      <p:sp>
        <p:nvSpPr>
          <p:cNvPr id="597" name="Google Shape;597;p38"/>
          <p:cNvSpPr txBox="1">
            <a:spLocks noGrp="1"/>
          </p:cNvSpPr>
          <p:nvPr>
            <p:ph type="subTitle" idx="6"/>
          </p:nvPr>
        </p:nvSpPr>
        <p:spPr>
          <a:xfrm>
            <a:off x="398137" y="6396588"/>
            <a:ext cx="12790896" cy="4374506"/>
          </a:xfrm>
          <a:prstGeom prst="rect">
            <a:avLst/>
          </a:prstGeom>
        </p:spPr>
        <p:txBody>
          <a:bodyPr spcFirstLastPara="1" wrap="square" lIns="182850" tIns="182850" rIns="182850" bIns="182850" anchor="t" anchorCtr="0">
            <a:noAutofit/>
          </a:bodyPr>
          <a:lstStyle/>
          <a:p>
            <a:pPr algn="just"/>
            <a:r>
              <a:rPr lang="fr-FR" sz="2500" dirty="0">
                <a:latin typeface="Times New Roman" panose="02020603050405020304" pitchFamily="18" charset="0"/>
                <a:cs typeface="Times New Roman" panose="02020603050405020304" pitchFamily="18" charset="0"/>
              </a:rPr>
              <a:t>·  </a:t>
            </a:r>
            <a:r>
              <a:rPr lang="fr-FR" sz="2500" b="1" dirty="0">
                <a:latin typeface="Times New Roman" panose="02020603050405020304" pitchFamily="18" charset="0"/>
                <a:cs typeface="Times New Roman" panose="02020603050405020304" pitchFamily="18" charset="0"/>
              </a:rPr>
              <a:t>Amélioration des Algorithmes</a:t>
            </a:r>
            <a:r>
              <a:rPr lang="fr-FR" sz="2500" dirty="0">
                <a:latin typeface="Times New Roman" panose="02020603050405020304" pitchFamily="18" charset="0"/>
                <a:cs typeface="Times New Roman" panose="02020603050405020304" pitchFamily="18" charset="0"/>
              </a:rPr>
              <a:t>: Explorer des modèles plus avancés de traitement du langage naturel, comme les modèles de transformer (</a:t>
            </a:r>
            <a:r>
              <a:rPr lang="fr-FR" sz="2500" dirty="0" err="1">
                <a:latin typeface="Times New Roman" panose="02020603050405020304" pitchFamily="18" charset="0"/>
                <a:cs typeface="Times New Roman" panose="02020603050405020304" pitchFamily="18" charset="0"/>
              </a:rPr>
              <a:t>e.g</a:t>
            </a:r>
            <a:r>
              <a:rPr lang="fr-FR" sz="2500" dirty="0">
                <a:latin typeface="Times New Roman" panose="02020603050405020304" pitchFamily="18" charset="0"/>
                <a:cs typeface="Times New Roman" panose="02020603050405020304" pitchFamily="18" charset="0"/>
              </a:rPr>
              <a:t>., BERT, GPT), pour améliorer la compréhension contextuelle des tweets</a:t>
            </a:r>
            <a:r>
              <a:rPr lang="fr-FR" sz="2500" dirty="0" smtClean="0">
                <a:latin typeface="Times New Roman" panose="02020603050405020304" pitchFamily="18" charset="0"/>
                <a:cs typeface="Times New Roman" panose="02020603050405020304" pitchFamily="18" charset="0"/>
              </a:rPr>
              <a:t>.</a:t>
            </a:r>
            <a:endParaRPr lang="fr-FR" sz="2500" dirty="0" smtClean="0">
              <a:latin typeface="Times New Roman" panose="02020603050405020304" pitchFamily="18" charset="0"/>
              <a:cs typeface="Times New Roman" panose="02020603050405020304" pitchFamily="18" charset="0"/>
            </a:endParaRPr>
          </a:p>
          <a:p>
            <a:pPr algn="just"/>
            <a:endParaRPr lang="fr-FR" sz="2500" dirty="0">
              <a:latin typeface="Times New Roman" panose="02020603050405020304" pitchFamily="18" charset="0"/>
              <a:cs typeface="Times New Roman" panose="02020603050405020304" pitchFamily="18" charset="0"/>
            </a:endParaRPr>
          </a:p>
          <a:p>
            <a:pPr algn="just"/>
            <a:r>
              <a:rPr lang="fr-FR" sz="2500" dirty="0">
                <a:latin typeface="Times New Roman" panose="02020603050405020304" pitchFamily="18" charset="0"/>
                <a:cs typeface="Times New Roman" panose="02020603050405020304" pitchFamily="18" charset="0"/>
              </a:rPr>
              <a:t>·  </a:t>
            </a:r>
            <a:r>
              <a:rPr lang="fr-FR" sz="2500" b="1" dirty="0">
                <a:latin typeface="Times New Roman" panose="02020603050405020304" pitchFamily="18" charset="0"/>
                <a:cs typeface="Times New Roman" panose="02020603050405020304" pitchFamily="18" charset="0"/>
              </a:rPr>
              <a:t>Intégration Multimodale</a:t>
            </a:r>
            <a:r>
              <a:rPr lang="fr-FR" sz="2500" dirty="0">
                <a:latin typeface="Times New Roman" panose="02020603050405020304" pitchFamily="18" charset="0"/>
                <a:cs typeface="Times New Roman" panose="02020603050405020304" pitchFamily="18" charset="0"/>
              </a:rPr>
              <a:t>: Combiner l'analyse textuelle avec d'autres types de données, comme des images ou des vidéos, pour une détection plus robuste des catastrophes</a:t>
            </a:r>
            <a:r>
              <a:rPr lang="fr-FR" sz="2500" dirty="0" smtClean="0">
                <a:latin typeface="Times New Roman" panose="02020603050405020304" pitchFamily="18" charset="0"/>
                <a:cs typeface="Times New Roman" panose="02020603050405020304" pitchFamily="18" charset="0"/>
              </a:rPr>
              <a:t>.</a:t>
            </a:r>
            <a:endParaRPr lang="fr-FR" sz="2500" dirty="0" smtClean="0">
              <a:latin typeface="Times New Roman" panose="02020603050405020304" pitchFamily="18" charset="0"/>
              <a:cs typeface="Times New Roman" panose="02020603050405020304" pitchFamily="18" charset="0"/>
            </a:endParaRPr>
          </a:p>
          <a:p>
            <a:pPr algn="just"/>
            <a:endParaRPr lang="fr-FR" sz="2500" dirty="0">
              <a:latin typeface="Times New Roman" panose="02020603050405020304" pitchFamily="18" charset="0"/>
              <a:cs typeface="Times New Roman" panose="02020603050405020304" pitchFamily="18" charset="0"/>
            </a:endParaRPr>
          </a:p>
          <a:p>
            <a:pPr algn="just"/>
            <a:r>
              <a:rPr lang="fr-FR" sz="2500" dirty="0">
                <a:latin typeface="Times New Roman" panose="02020603050405020304" pitchFamily="18" charset="0"/>
                <a:cs typeface="Times New Roman" panose="02020603050405020304" pitchFamily="18" charset="0"/>
              </a:rPr>
              <a:t>·  </a:t>
            </a:r>
            <a:r>
              <a:rPr lang="fr-FR" sz="2500" b="1" dirty="0">
                <a:latin typeface="Times New Roman" panose="02020603050405020304" pitchFamily="18" charset="0"/>
                <a:cs typeface="Times New Roman" panose="02020603050405020304" pitchFamily="18" charset="0"/>
              </a:rPr>
              <a:t>Mise à Jour Continue</a:t>
            </a:r>
            <a:r>
              <a:rPr lang="fr-FR" sz="2500" dirty="0">
                <a:latin typeface="Times New Roman" panose="02020603050405020304" pitchFamily="18" charset="0"/>
                <a:cs typeface="Times New Roman" panose="02020603050405020304" pitchFamily="18" charset="0"/>
              </a:rPr>
              <a:t>: Mettre en place un système de mise à jour continue du modèle pour intégrer les nouveaux termes et expressions régulièrement utilisés sur Twitter.</a:t>
            </a:r>
            <a:endParaRPr lang="fr-FR" sz="25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endParaRPr sz="2500" dirty="0">
              <a:solidFill>
                <a:schemeClr val="tx1"/>
              </a:solidFill>
              <a:latin typeface="Georgia" panose="02040502050405020303" pitchFamily="18" charset="0"/>
            </a:endParaRPr>
          </a:p>
        </p:txBody>
      </p:sp>
      <p:sp>
        <p:nvSpPr>
          <p:cNvPr id="603" name="Google Shape;603;p38"/>
          <p:cNvSpPr txBox="1">
            <a:spLocks noGrp="1"/>
          </p:cNvSpPr>
          <p:nvPr>
            <p:ph type="title"/>
          </p:nvPr>
        </p:nvSpPr>
        <p:spPr>
          <a:xfrm>
            <a:off x="5105400" y="367567"/>
            <a:ext cx="14229552" cy="1145400"/>
          </a:xfrm>
          <a:prstGeom prst="rect">
            <a:avLst/>
          </a:prstGeom>
        </p:spPr>
        <p:txBody>
          <a:bodyPr spcFirstLastPara="1" wrap="square" lIns="182850" tIns="182850" rIns="182850" bIns="182850" anchor="t" anchorCtr="0">
            <a:noAutofit/>
          </a:bodyPr>
          <a:lstStyle/>
          <a:p>
            <a:pPr algn="l"/>
            <a:r>
              <a:rPr lang="en-GB" sz="4800" dirty="0"/>
              <a:t>Limites et recommandations</a:t>
            </a:r>
            <a:endParaRPr sz="4800" dirty="0"/>
          </a:p>
        </p:txBody>
      </p:sp>
      <p:sp>
        <p:nvSpPr>
          <p:cNvPr id="22" name="Google Shape;718;p42"/>
          <p:cNvSpPr txBox="1"/>
          <p:nvPr/>
        </p:nvSpPr>
        <p:spPr>
          <a:xfrm>
            <a:off x="21333" y="1276194"/>
            <a:ext cx="2754249" cy="1140000"/>
          </a:xfrm>
          <a:prstGeom prst="rect">
            <a:avLst/>
          </a:prstGeom>
          <a:noFill/>
          <a:ln>
            <a:noFill/>
          </a:ln>
        </p:spPr>
        <p:txBody>
          <a:bodyPr spcFirstLastPara="1" wrap="square" lIns="182850" tIns="182850" rIns="182850" bIns="182850" anchor="t" anchorCtr="0">
            <a:noAutofit/>
          </a:bodyPr>
          <a:lstStyle/>
          <a:p>
            <a:pPr algn="r" rtl="0"/>
            <a:r>
              <a:rPr lang="en-GB" sz="4000" b="1" dirty="0">
                <a:solidFill>
                  <a:schemeClr val="accent1">
                    <a:lumMod val="50000"/>
                  </a:schemeClr>
                </a:solidFill>
                <a:latin typeface="Times New Roman" panose="02020603050405020304" pitchFamily="18" charset="0"/>
                <a:ea typeface="Varela Round" panose="00000500000000000000"/>
                <a:cs typeface="Times New Roman" panose="02020603050405020304" pitchFamily="18" charset="0"/>
                <a:sym typeface="Varela Round" panose="00000500000000000000"/>
              </a:rPr>
              <a:t>Limites</a:t>
            </a:r>
            <a:endParaRPr sz="4000" b="1" dirty="0">
              <a:solidFill>
                <a:schemeClr val="accent1">
                  <a:lumMod val="50000"/>
                </a:schemeClr>
              </a:solidFill>
              <a:latin typeface="Times New Roman" panose="02020603050405020304" pitchFamily="18" charset="0"/>
              <a:ea typeface="Varela Round" panose="00000500000000000000"/>
              <a:cs typeface="Times New Roman" panose="02020603050405020304" pitchFamily="18" charset="0"/>
              <a:sym typeface="Varela Round" panose="00000500000000000000"/>
            </a:endParaRPr>
          </a:p>
        </p:txBody>
      </p:sp>
      <p:sp>
        <p:nvSpPr>
          <p:cNvPr id="23" name="Google Shape;718;p42"/>
          <p:cNvSpPr txBox="1"/>
          <p:nvPr/>
        </p:nvSpPr>
        <p:spPr>
          <a:xfrm>
            <a:off x="-838200" y="5644163"/>
            <a:ext cx="4559180" cy="1140000"/>
          </a:xfrm>
          <a:prstGeom prst="rect">
            <a:avLst/>
          </a:prstGeom>
          <a:noFill/>
          <a:ln>
            <a:noFill/>
          </a:ln>
        </p:spPr>
        <p:txBody>
          <a:bodyPr spcFirstLastPara="1" wrap="square" lIns="182850" tIns="182850" rIns="182850" bIns="182850" anchor="t" anchorCtr="0">
            <a:noAutofit/>
          </a:bodyPr>
          <a:lstStyle/>
          <a:p>
            <a:pPr algn="r" rtl="0"/>
            <a:r>
              <a:rPr lang="en-GB" sz="3200" b="1" dirty="0" smtClean="0">
                <a:solidFill>
                  <a:schemeClr val="accent1">
                    <a:lumMod val="50000"/>
                  </a:schemeClr>
                </a:solidFill>
                <a:sym typeface="Varela Round" panose="00000500000000000000"/>
              </a:rPr>
              <a:t>Perspectives</a:t>
            </a:r>
            <a:endParaRPr sz="3200" b="1" dirty="0">
              <a:solidFill>
                <a:schemeClr val="accent1">
                  <a:lumMod val="50000"/>
                </a:schemeClr>
              </a:solidFill>
              <a:sym typeface="Varela Round" panose="00000500000000000000"/>
            </a:endParaRPr>
          </a:p>
        </p:txBody>
      </p:sp>
      <p:cxnSp>
        <p:nvCxnSpPr>
          <p:cNvPr id="24" name="Connecteur droit 23"/>
          <p:cNvCxnSpPr/>
          <p:nvPr/>
        </p:nvCxnSpPr>
        <p:spPr>
          <a:xfrm>
            <a:off x="0" y="1291867"/>
            <a:ext cx="1790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Google Shape;739;p43"/>
          <p:cNvSpPr/>
          <p:nvPr/>
        </p:nvSpPr>
        <p:spPr>
          <a:xfrm>
            <a:off x="122438" y="1494225"/>
            <a:ext cx="551400" cy="551400"/>
          </a:xfrm>
          <a:prstGeom prst="ellipse">
            <a:avLst/>
          </a:prstGeom>
          <a:solidFill>
            <a:schemeClr val="tx2"/>
          </a:solidFill>
          <a:ln>
            <a:noFill/>
          </a:ln>
        </p:spPr>
        <p:txBody>
          <a:bodyPr spcFirstLastPara="1" wrap="square" lIns="182850" tIns="182850" rIns="182850" bIns="182850" anchor="ctr" anchorCtr="0">
            <a:noAutofit/>
          </a:bodyPr>
          <a:lstStyle/>
          <a:p>
            <a:pPr algn="l" rtl="0"/>
          </a:p>
        </p:txBody>
      </p:sp>
      <p:sp>
        <p:nvSpPr>
          <p:cNvPr id="26" name="Google Shape;740;p43"/>
          <p:cNvSpPr/>
          <p:nvPr/>
        </p:nvSpPr>
        <p:spPr>
          <a:xfrm>
            <a:off x="122437" y="5415307"/>
            <a:ext cx="551400" cy="551400"/>
          </a:xfrm>
          <a:prstGeom prst="ellipse">
            <a:avLst/>
          </a:prstGeom>
          <a:solidFill>
            <a:schemeClr val="tx2"/>
          </a:solidFill>
          <a:ln>
            <a:noFill/>
          </a:ln>
        </p:spPr>
        <p:txBody>
          <a:bodyPr spcFirstLastPara="1" wrap="square" lIns="182850" tIns="182850" rIns="182850" bIns="182850" anchor="ctr" anchorCtr="0">
            <a:noAutofit/>
          </a:bodyPr>
          <a:lstStyle/>
          <a:p>
            <a:pPr algn="l" rtl="0"/>
          </a:p>
        </p:txBody>
      </p:sp>
      <p:grpSp>
        <p:nvGrpSpPr>
          <p:cNvPr id="14" name="Google Shape;762;p46"/>
          <p:cNvGrpSpPr/>
          <p:nvPr/>
        </p:nvGrpSpPr>
        <p:grpSpPr>
          <a:xfrm>
            <a:off x="12496800" y="1716169"/>
            <a:ext cx="5533210" cy="4113131"/>
            <a:chOff x="4459455" y="1357550"/>
            <a:chExt cx="3452480" cy="2829680"/>
          </a:xfrm>
          <a:solidFill>
            <a:schemeClr val="accent1"/>
          </a:solidFill>
        </p:grpSpPr>
        <p:sp>
          <p:nvSpPr>
            <p:cNvPr id="15" name="Google Shape;763;p46"/>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grpFill/>
            <a:ln>
              <a:noFill/>
            </a:ln>
          </p:spPr>
          <p:txBody>
            <a:bodyPr spcFirstLastPara="1" wrap="square" lIns="182850" tIns="182850" rIns="182850" bIns="182850" anchor="ctr" anchorCtr="0">
              <a:noAutofit/>
            </a:bodyPr>
            <a:lstStyle/>
            <a:p>
              <a:pPr algn="l" rtl="0"/>
              <a:endParaRPr>
                <a:solidFill>
                  <a:srgbClr val="321F28"/>
                </a:solidFill>
              </a:endParaRPr>
            </a:p>
          </p:txBody>
        </p:sp>
        <p:sp>
          <p:nvSpPr>
            <p:cNvPr id="16" name="Google Shape;764;p46"/>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grpFill/>
            <a:ln>
              <a:noFill/>
            </a:ln>
          </p:spPr>
          <p:txBody>
            <a:bodyPr spcFirstLastPara="1" wrap="square" lIns="182850" tIns="182850" rIns="182850" bIns="182850" anchor="ctr" anchorCtr="0">
              <a:noAutofit/>
            </a:bodyPr>
            <a:lstStyle/>
            <a:p>
              <a:pPr algn="l" rtl="0"/>
            </a:p>
          </p:txBody>
        </p:sp>
      </p:grpSp>
      <p:pic>
        <p:nvPicPr>
          <p:cNvPr id="17" name="Imag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12984" y="1799418"/>
            <a:ext cx="5374757" cy="3291724"/>
          </a:xfrm>
          <a:prstGeom prst="rect">
            <a:avLst/>
          </a:prstGeom>
        </p:spPr>
      </p:pic>
      <p:grpSp>
        <p:nvGrpSpPr>
          <p:cNvPr id="18" name="Group 2"/>
          <p:cNvGrpSpPr/>
          <p:nvPr/>
        </p:nvGrpSpPr>
        <p:grpSpPr>
          <a:xfrm>
            <a:off x="122438" y="266792"/>
            <a:ext cx="17903825" cy="198952"/>
            <a:chOff x="0" y="0"/>
            <a:chExt cx="3636508" cy="459623"/>
          </a:xfrm>
        </p:grpSpPr>
        <p:sp>
          <p:nvSpPr>
            <p:cNvPr id="19"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3707"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718459" y="566151"/>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2819400" y="1866900"/>
            <a:ext cx="14859000" cy="5674462"/>
            <a:chOff x="0" y="0"/>
            <a:chExt cx="4210163" cy="1602430"/>
          </a:xfrm>
        </p:grpSpPr>
        <p:sp>
          <p:nvSpPr>
            <p:cNvPr id="7" name="Freeform 7"/>
            <p:cNvSpPr/>
            <p:nvPr/>
          </p:nvSpPr>
          <p:spPr>
            <a:xfrm>
              <a:off x="0" y="0"/>
              <a:ext cx="4210163" cy="1602430"/>
            </a:xfrm>
            <a:custGeom>
              <a:avLst/>
              <a:gdLst/>
              <a:ahLst/>
              <a:cxnLst/>
              <a:rect l="l" t="t" r="r" b="b"/>
              <a:pathLst>
                <a:path w="4210163" h="1602430">
                  <a:moveTo>
                    <a:pt x="0" y="0"/>
                  </a:moveTo>
                  <a:lnTo>
                    <a:pt x="4210163" y="0"/>
                  </a:lnTo>
                  <a:lnTo>
                    <a:pt x="4210163" y="1602430"/>
                  </a:lnTo>
                  <a:lnTo>
                    <a:pt x="0" y="1602430"/>
                  </a:lnTo>
                  <a:close/>
                </a:path>
              </a:pathLst>
            </a:custGeom>
            <a:solidFill>
              <a:srgbClr val="2B4A9D"/>
            </a:solidFill>
          </p:spPr>
        </p:sp>
      </p:grpSp>
      <p:grpSp>
        <p:nvGrpSpPr>
          <p:cNvPr id="8" name="Group 8"/>
          <p:cNvGrpSpPr/>
          <p:nvPr/>
        </p:nvGrpSpPr>
        <p:grpSpPr>
          <a:xfrm>
            <a:off x="3336986" y="-9994"/>
            <a:ext cx="14951014" cy="1038694"/>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5410200" y="19957"/>
            <a:ext cx="8510076" cy="1115690"/>
          </a:xfrm>
          <a:prstGeom prst="rect">
            <a:avLst/>
          </a:prstGeom>
        </p:spPr>
        <p:txBody>
          <a:bodyPr lIns="0" tIns="0" rIns="0" bIns="0" rtlCol="0" anchor="t">
            <a:spAutoFit/>
          </a:bodyPr>
          <a:lstStyle/>
          <a:p>
            <a:pPr algn="ctr">
              <a:lnSpc>
                <a:spcPts val="8400"/>
              </a:lnSpc>
            </a:pPr>
            <a:r>
              <a:rPr lang="en-US" sz="8000" b="1" spc="400" dirty="0" smtClean="0">
                <a:solidFill>
                  <a:schemeClr val="bg1"/>
                </a:solidFill>
                <a:latin typeface="Times New Roman" panose="02020603050405020304" pitchFamily="18" charset="0"/>
                <a:cs typeface="Times New Roman" panose="02020603050405020304" pitchFamily="18" charset="0"/>
              </a:rPr>
              <a:t>Conclusion</a:t>
            </a:r>
            <a:endParaRPr lang="en-US" sz="8000" b="1" spc="400" dirty="0">
              <a:solidFill>
                <a:schemeClr val="bg1"/>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3176164" y="2488139"/>
            <a:ext cx="14145472" cy="4431983"/>
          </a:xfrm>
          <a:prstGeom prst="rect">
            <a:avLst/>
          </a:prstGeom>
        </p:spPr>
        <p:txBody>
          <a:bodyPr wrap="square" lIns="0" tIns="0" rIns="0" bIns="0" rtlCol="0" anchor="t">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Le </a:t>
            </a:r>
            <a:r>
              <a:rPr kumimoji="0" lang="fr-FR" altLang="fr-FR" sz="2400" b="1" i="0" u="none" strike="noStrike" cap="none" normalizeH="0" baseline="0" dirty="0" err="1" smtClean="0">
                <a:ln>
                  <a:noFill/>
                </a:ln>
                <a:solidFill>
                  <a:schemeClr val="bg1"/>
                </a:solidFill>
                <a:effectLst/>
                <a:latin typeface="Arial" panose="020B0604020202020204" pitchFamily="34" charset="0"/>
              </a:rPr>
              <a:t>Voting</a:t>
            </a:r>
            <a:r>
              <a:rPr kumimoji="0" lang="fr-FR" altLang="fr-FR" sz="2400" b="1" i="0" u="none" strike="noStrike" cap="none" normalizeH="0" baseline="0" dirty="0" smtClean="0">
                <a:ln>
                  <a:noFill/>
                </a:ln>
                <a:solidFill>
                  <a:schemeClr val="bg1"/>
                </a:solidFill>
                <a:effectLst/>
                <a:latin typeface="Arial" panose="020B0604020202020204" pitchFamily="34" charset="0"/>
              </a:rPr>
              <a:t> Classifier combine les prédictions de plusieurs modèles pour améliorer la précision.</a:t>
            </a: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La vectorisation Tf-</a:t>
            </a:r>
            <a:r>
              <a:rPr kumimoji="0" lang="fr-FR" altLang="fr-FR" sz="2400" b="1" i="0" u="none" strike="noStrike" cap="none" normalizeH="0" baseline="0" dirty="0" err="1" smtClean="0">
                <a:ln>
                  <a:noFill/>
                </a:ln>
                <a:solidFill>
                  <a:schemeClr val="bg1"/>
                </a:solidFill>
                <a:effectLst/>
                <a:latin typeface="Arial" panose="020B0604020202020204" pitchFamily="34" charset="0"/>
              </a:rPr>
              <a:t>Idf</a:t>
            </a:r>
            <a:r>
              <a:rPr kumimoji="0" lang="fr-FR" altLang="fr-FR" sz="2400" b="1" i="0" u="none" strike="noStrike" cap="none" normalizeH="0" baseline="0" dirty="0" smtClean="0">
                <a:ln>
                  <a:noFill/>
                </a:ln>
                <a:solidFill>
                  <a:schemeClr val="bg1"/>
                </a:solidFill>
                <a:effectLst/>
                <a:latin typeface="Arial" panose="020B0604020202020204" pitchFamily="34" charset="0"/>
              </a:rPr>
              <a:t> aide à capturer l'importance des mots dans les tweets.</a:t>
            </a: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Limiter les </a:t>
            </a:r>
            <a:r>
              <a:rPr kumimoji="0" lang="fr-FR" altLang="fr-FR" sz="2400" b="1" i="0" u="none" strike="noStrike" cap="none" normalizeH="0" baseline="0" dirty="0" err="1" smtClean="0">
                <a:ln>
                  <a:noFill/>
                </a:ln>
                <a:solidFill>
                  <a:schemeClr val="bg1"/>
                </a:solidFill>
                <a:effectLst/>
                <a:latin typeface="Arial" panose="020B0604020202020204" pitchFamily="34" charset="0"/>
              </a:rPr>
              <a:t>ngrams</a:t>
            </a:r>
            <a:r>
              <a:rPr kumimoji="0" lang="fr-FR" altLang="fr-FR" sz="2400" b="1" i="0" u="none" strike="noStrike" cap="none" normalizeH="0" baseline="0" dirty="0" smtClean="0">
                <a:ln>
                  <a:noFill/>
                </a:ln>
                <a:solidFill>
                  <a:schemeClr val="bg1"/>
                </a:solidFill>
                <a:effectLst/>
                <a:latin typeface="Arial" panose="020B0604020202020204" pitchFamily="34" charset="0"/>
              </a:rPr>
              <a:t> à des unités simples réduit le risque de </a:t>
            </a:r>
            <a:r>
              <a:rPr kumimoji="0" lang="fr-FR" altLang="fr-FR" sz="2400" b="1" i="0" u="none" strike="noStrike" cap="none" normalizeH="0" baseline="0" dirty="0" err="1" smtClean="0">
                <a:ln>
                  <a:noFill/>
                </a:ln>
                <a:solidFill>
                  <a:schemeClr val="bg1"/>
                </a:solidFill>
                <a:effectLst/>
                <a:latin typeface="Arial" panose="020B0604020202020204" pitchFamily="34" charset="0"/>
              </a:rPr>
              <a:t>surapprentissage</a:t>
            </a:r>
            <a:r>
              <a:rPr kumimoji="0" lang="fr-FR" altLang="fr-FR" sz="2400" b="1" i="0" u="none" strike="noStrike" cap="none" normalizeH="0" baseline="0" dirty="0" smtClean="0">
                <a:ln>
                  <a:noFill/>
                </a:ln>
                <a:solidFill>
                  <a:schemeClr val="bg1"/>
                </a:solidFill>
                <a:effectLst/>
                <a:latin typeface="Arial" panose="020B0604020202020204" pitchFamily="34" charset="0"/>
              </a:rPr>
              <a:t>.</a:t>
            </a: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1"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Résumé des Résultats</a:t>
            </a:r>
            <a:r>
              <a:rPr kumimoji="0" lang="fr-FR" altLang="fr-FR" sz="2400" b="0" i="0" u="none" strike="noStrike" cap="none" normalizeH="0" baseline="0" dirty="0" smtClean="0">
                <a:ln>
                  <a:noFill/>
                </a:ln>
                <a:solidFill>
                  <a:schemeClr val="bg1"/>
                </a:solidFill>
                <a:effectLst/>
                <a:latin typeface="Arial" panose="020B0604020202020204" pitchFamily="34" charset="0"/>
              </a:rPr>
              <a:t> : Le </a:t>
            </a:r>
            <a:r>
              <a:rPr kumimoji="0" lang="fr-FR" altLang="fr-FR" sz="2400" b="0" i="0" u="none" strike="noStrike" cap="none" normalizeH="0" baseline="0" dirty="0" err="1" smtClean="0">
                <a:ln>
                  <a:noFill/>
                </a:ln>
                <a:solidFill>
                  <a:schemeClr val="bg1"/>
                </a:solidFill>
                <a:effectLst/>
                <a:latin typeface="Arial" panose="020B0604020202020204" pitchFamily="34" charset="0"/>
              </a:rPr>
              <a:t>Voting</a:t>
            </a:r>
            <a:r>
              <a:rPr kumimoji="0" lang="fr-FR" altLang="fr-FR" sz="2400" b="0" i="0" u="none" strike="noStrike" cap="none" normalizeH="0" baseline="0" dirty="0" smtClean="0">
                <a:ln>
                  <a:noFill/>
                </a:ln>
                <a:solidFill>
                  <a:schemeClr val="bg1"/>
                </a:solidFill>
                <a:effectLst/>
                <a:latin typeface="Arial" panose="020B0604020202020204" pitchFamily="34" charset="0"/>
              </a:rPr>
              <a:t> Classifier avec Tf-</a:t>
            </a:r>
            <a:r>
              <a:rPr kumimoji="0" lang="fr-FR" altLang="fr-FR" sz="2400" b="0" i="0" u="none" strike="noStrike" cap="none" normalizeH="0" baseline="0" dirty="0" err="1" smtClean="0">
                <a:ln>
                  <a:noFill/>
                </a:ln>
                <a:solidFill>
                  <a:schemeClr val="bg1"/>
                </a:solidFill>
                <a:effectLst/>
                <a:latin typeface="Arial" panose="020B0604020202020204" pitchFamily="34" charset="0"/>
              </a:rPr>
              <a:t>Idf</a:t>
            </a:r>
            <a:r>
              <a:rPr kumimoji="0" lang="fr-FR" altLang="fr-FR" sz="2400" b="0" i="0" u="none" strike="noStrike" cap="none" normalizeH="0" baseline="0" dirty="0" smtClean="0">
                <a:ln>
                  <a:noFill/>
                </a:ln>
                <a:solidFill>
                  <a:schemeClr val="bg1"/>
                </a:solidFill>
                <a:effectLst/>
                <a:latin typeface="Arial" panose="020B0604020202020204" pitchFamily="34" charset="0"/>
              </a:rPr>
              <a:t> et </a:t>
            </a:r>
            <a:r>
              <a:rPr kumimoji="0" lang="fr-FR" altLang="fr-FR" sz="2400" b="0" i="0" u="none" strike="noStrike" cap="none" normalizeH="0" baseline="0" dirty="0" err="1" smtClean="0">
                <a:ln>
                  <a:noFill/>
                </a:ln>
                <a:solidFill>
                  <a:schemeClr val="bg1"/>
                </a:solidFill>
                <a:effectLst/>
                <a:latin typeface="Arial" panose="020B0604020202020204" pitchFamily="34" charset="0"/>
              </a:rPr>
              <a:t>ngrams</a:t>
            </a:r>
            <a:r>
              <a:rPr kumimoji="0" lang="fr-FR" altLang="fr-FR" sz="2400" b="0" i="0" u="none" strike="noStrike" cap="none" normalizeH="0" baseline="0" dirty="0" smtClean="0">
                <a:ln>
                  <a:noFill/>
                </a:ln>
                <a:solidFill>
                  <a:schemeClr val="bg1"/>
                </a:solidFill>
                <a:effectLst/>
                <a:latin typeface="Arial" panose="020B0604020202020204" pitchFamily="34" charset="0"/>
              </a:rPr>
              <a:t> = 1 est le plus performant.</a:t>
            </a:r>
            <a:endParaRPr kumimoji="0" lang="fr-FR" altLang="fr-FR" sz="2400" b="0"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0"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Applications Pratiques</a:t>
            </a:r>
            <a:r>
              <a:rPr kumimoji="0" lang="fr-FR" altLang="fr-FR" sz="2400" b="0" i="0" u="none" strike="noStrike" cap="none" normalizeH="0" baseline="0" dirty="0" smtClean="0">
                <a:ln>
                  <a:noFill/>
                </a:ln>
                <a:solidFill>
                  <a:schemeClr val="bg1"/>
                </a:solidFill>
                <a:effectLst/>
                <a:latin typeface="Arial" panose="020B0604020202020204" pitchFamily="34" charset="0"/>
              </a:rPr>
              <a:t> : Utilisation dans les situations d'urgence.</a:t>
            </a:r>
            <a:endParaRPr kumimoji="0" lang="fr-FR" altLang="fr-FR" sz="2400" b="0"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fr-FR" altLang="fr-FR" sz="2400" b="0" i="0" u="none" strike="noStrike" cap="none" normalizeH="0" baseline="0" dirty="0" smtClean="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fr-FR" altLang="fr-FR" sz="2400" b="1" i="0" u="none" strike="noStrike" cap="none" normalizeH="0" baseline="0" dirty="0" smtClean="0">
                <a:ln>
                  <a:noFill/>
                </a:ln>
                <a:solidFill>
                  <a:schemeClr val="bg1"/>
                </a:solidFill>
                <a:effectLst/>
                <a:latin typeface="Arial" panose="020B0604020202020204" pitchFamily="34" charset="0"/>
              </a:rPr>
              <a:t>Travaux Futurs</a:t>
            </a:r>
            <a:r>
              <a:rPr kumimoji="0" lang="fr-FR" altLang="fr-FR" sz="2400" b="0" i="0" u="none" strike="noStrike" cap="none" normalizeH="0" baseline="0" dirty="0" smtClean="0">
                <a:ln>
                  <a:noFill/>
                </a:ln>
                <a:solidFill>
                  <a:schemeClr val="bg1"/>
                </a:solidFill>
                <a:effectLst/>
                <a:latin typeface="Arial" panose="020B0604020202020204" pitchFamily="34" charset="0"/>
              </a:rPr>
              <a:t> : Améliorations possibles et extensions de l'étude. </a:t>
            </a:r>
            <a:endParaRPr kumimoji="0" lang="fr-FR" altLang="fr-FR" sz="2400" b="0" i="0" u="none" strike="noStrike" cap="none" normalizeH="0" baseline="0" dirty="0" smtClean="0">
              <a:ln>
                <a:noFill/>
              </a:ln>
              <a:solidFill>
                <a:schemeClr val="bg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4"/>
          <p:cNvSpPr txBox="1">
            <a:spLocks noGrp="1"/>
          </p:cNvSpPr>
          <p:nvPr>
            <p:ph type="title"/>
          </p:nvPr>
        </p:nvSpPr>
        <p:spPr>
          <a:xfrm>
            <a:off x="-16330" y="0"/>
            <a:ext cx="18331543" cy="4117500"/>
          </a:xfrm>
          <a:prstGeom prst="rect">
            <a:avLst/>
          </a:prstGeom>
          <a:solidFill>
            <a:schemeClr val="accent1">
              <a:lumMod val="75000"/>
            </a:schemeClr>
          </a:solidFill>
        </p:spPr>
        <p:txBody>
          <a:bodyPr spcFirstLastPara="1" wrap="square" lIns="182850" tIns="182850" rIns="182850" bIns="182850" anchor="t" anchorCtr="0">
            <a:noAutofit/>
          </a:bodyPr>
          <a:lstStyle/>
          <a:p>
            <a:pPr rtl="0"/>
            <a:r>
              <a:rPr lang="en-GB" dirty="0">
                <a:solidFill>
                  <a:schemeClr val="bg1"/>
                </a:solidFill>
              </a:rPr>
              <a:t>Merci</a:t>
            </a:r>
            <a:endParaRPr dirty="0">
              <a:solidFill>
                <a:schemeClr val="bg1"/>
              </a:solidFill>
            </a:endParaRPr>
          </a:p>
        </p:txBody>
      </p:sp>
      <p:sp>
        <p:nvSpPr>
          <p:cNvPr id="747" name="Google Shape;747;p44"/>
          <p:cNvSpPr txBox="1">
            <a:spLocks noGrp="1"/>
          </p:cNvSpPr>
          <p:nvPr>
            <p:ph type="body" idx="1"/>
          </p:nvPr>
        </p:nvSpPr>
        <p:spPr>
          <a:xfrm>
            <a:off x="1676400" y="3162300"/>
            <a:ext cx="14766000" cy="1164600"/>
          </a:xfrm>
          <a:prstGeom prst="rect">
            <a:avLst/>
          </a:prstGeom>
        </p:spPr>
        <p:txBody>
          <a:bodyPr spcFirstLastPara="1" wrap="square" lIns="182850" tIns="182850" rIns="182850" bIns="182850" anchor="t" anchorCtr="0">
            <a:noAutofit/>
          </a:bodyPr>
          <a:lstStyle/>
          <a:p>
            <a:pPr marL="0" indent="0" rtl="0">
              <a:spcAft>
                <a:spcPts val="2400"/>
              </a:spcAft>
              <a:buNone/>
            </a:pPr>
            <a:r>
              <a:rPr lang="en-US" sz="2000" b="1" dirty="0">
                <a:solidFill>
                  <a:schemeClr val="bg1"/>
                </a:solidFill>
                <a:latin typeface="Times New Roman" panose="02020603050405020304" pitchFamily="18" charset="0"/>
                <a:cs typeface="Times New Roman" panose="02020603050405020304" pitchFamily="18" charset="0"/>
              </a:rPr>
              <a:t>P</a:t>
            </a:r>
            <a:r>
              <a:rPr lang="en-GB" sz="2000" b="1" dirty="0">
                <a:solidFill>
                  <a:schemeClr val="bg1"/>
                </a:solidFill>
                <a:latin typeface="Times New Roman" panose="02020603050405020304" pitchFamily="18" charset="0"/>
                <a:cs typeface="Times New Roman" panose="02020603050405020304" pitchFamily="18" charset="0"/>
              </a:rPr>
              <a:t>our votre aimable attention</a:t>
            </a:r>
            <a:endParaRPr sz="2000" b="1" dirty="0">
              <a:solidFill>
                <a:schemeClr val="bg1"/>
              </a:solidFill>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1"/>
          <a:stretch>
            <a:fillRect/>
          </a:stretch>
        </p:blipFill>
        <p:spPr>
          <a:xfrm>
            <a:off x="32656" y="4293778"/>
            <a:ext cx="18233573" cy="63291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1"/>
          <a:srcRect b="13978"/>
          <a:stretch>
            <a:fillRect/>
          </a:stretch>
        </p:blipFill>
        <p:spPr>
          <a:xfrm>
            <a:off x="4859400" y="1333499"/>
            <a:ext cx="13428600" cy="8953503"/>
          </a:xfrm>
          <a:prstGeom prst="rect">
            <a:avLst/>
          </a:prstGeom>
          <a:noFill/>
          <a:ln>
            <a:noFill/>
          </a:ln>
        </p:spPr>
      </p:pic>
      <p:sp>
        <p:nvSpPr>
          <p:cNvPr id="67" name="Google Shape;67;p13"/>
          <p:cNvSpPr txBox="1">
            <a:spLocks noGrp="1"/>
          </p:cNvSpPr>
          <p:nvPr>
            <p:ph type="ctrTitle" idx="4294967295"/>
          </p:nvPr>
        </p:nvSpPr>
        <p:spPr>
          <a:xfrm>
            <a:off x="0" y="840921"/>
            <a:ext cx="4572006" cy="9429215"/>
          </a:xfrm>
          <a:prstGeom prst="rect">
            <a:avLst/>
          </a:prstGeom>
          <a:solidFill>
            <a:schemeClr val="accent5">
              <a:lumMod val="20000"/>
              <a:lumOff val="80000"/>
            </a:schemeClr>
          </a:solidFill>
          <a:ln>
            <a:noFill/>
          </a:ln>
        </p:spPr>
        <p:txBody>
          <a:bodyPr spcFirstLastPara="1" wrap="square" lIns="182850" tIns="182850" rIns="182850" bIns="182850" anchor="t" anchorCtr="0">
            <a:noAutofit/>
          </a:bodyPr>
          <a:lstStyle/>
          <a:p>
            <a:pPr algn="ctr" rtl="0"/>
            <a:br>
              <a:rPr lang="en-GB" sz="8600" dirty="0" smtClean="0"/>
            </a:br>
            <a:r>
              <a:rPr lang="en-GB" sz="8000" dirty="0" smtClean="0">
                <a:latin typeface="Times New Roman" panose="02020603050405020304" pitchFamily="18" charset="0"/>
                <a:cs typeface="Times New Roman" panose="02020603050405020304" pitchFamily="18" charset="0"/>
              </a:rPr>
              <a:t>Real </a:t>
            </a:r>
            <a:r>
              <a:rPr lang="en-GB" sz="8000" dirty="0">
                <a:latin typeface="Times New Roman" panose="02020603050405020304" pitchFamily="18" charset="0"/>
                <a:cs typeface="Times New Roman" panose="02020603050405020304" pitchFamily="18" charset="0"/>
              </a:rPr>
              <a:t>or Not? </a:t>
            </a:r>
            <a:endParaRPr sz="8000" dirty="0">
              <a:latin typeface="Times New Roman" panose="02020603050405020304" pitchFamily="18" charset="0"/>
              <a:cs typeface="Times New Roman" panose="02020603050405020304" pitchFamily="18" charset="0"/>
            </a:endParaRPr>
          </a:p>
          <a:p>
            <a:pPr algn="ctr" rtl="0"/>
            <a:r>
              <a:rPr lang="en-GB" sz="8000" dirty="0">
                <a:latin typeface="Times New Roman" panose="02020603050405020304" pitchFamily="18" charset="0"/>
                <a:cs typeface="Times New Roman" panose="02020603050405020304" pitchFamily="18" charset="0"/>
              </a:rPr>
              <a:t>NLP with Disaster Tweets</a:t>
            </a:r>
            <a:endParaRPr sz="8000" dirty="0">
              <a:latin typeface="Times New Roman" panose="02020603050405020304" pitchFamily="18" charset="0"/>
              <a:cs typeface="Times New Roman" panose="02020603050405020304" pitchFamily="18" charset="0"/>
            </a:endParaRPr>
          </a:p>
        </p:txBody>
      </p:sp>
      <p:grpSp>
        <p:nvGrpSpPr>
          <p:cNvPr id="4" name="Group 19"/>
          <p:cNvGrpSpPr/>
          <p:nvPr/>
        </p:nvGrpSpPr>
        <p:grpSpPr>
          <a:xfrm>
            <a:off x="4572006" y="-16866"/>
            <a:ext cx="287400" cy="10287003"/>
            <a:chOff x="-1908791" y="32938"/>
            <a:chExt cx="102578" cy="3752726"/>
          </a:xfrm>
          <a:solidFill>
            <a:schemeClr val="tx1"/>
          </a:solidFill>
        </p:grpSpPr>
        <p:sp>
          <p:nvSpPr>
            <p:cNvPr id="5" name="Freeform 20"/>
            <p:cNvSpPr/>
            <p:nvPr/>
          </p:nvSpPr>
          <p:spPr>
            <a:xfrm>
              <a:off x="-1908791" y="32938"/>
              <a:ext cx="102578" cy="3752726"/>
            </a:xfrm>
            <a:custGeom>
              <a:avLst/>
              <a:gdLst/>
              <a:ahLst/>
              <a:cxnLst/>
              <a:rect l="l" t="t" r="r" b="b"/>
              <a:pathLst>
                <a:path w="2976306" h="3752726">
                  <a:moveTo>
                    <a:pt x="0" y="0"/>
                  </a:moveTo>
                  <a:lnTo>
                    <a:pt x="2976306" y="0"/>
                  </a:lnTo>
                  <a:lnTo>
                    <a:pt x="2976306" y="3752726"/>
                  </a:lnTo>
                  <a:lnTo>
                    <a:pt x="0" y="3752726"/>
                  </a:lnTo>
                  <a:close/>
                </a:path>
              </a:pathLst>
            </a:custGeom>
            <a:grpFill/>
          </p:spPr>
        </p:sp>
      </p:grpSp>
      <p:grpSp>
        <p:nvGrpSpPr>
          <p:cNvPr id="6" name="Group 5"/>
          <p:cNvGrpSpPr/>
          <p:nvPr/>
        </p:nvGrpSpPr>
        <p:grpSpPr>
          <a:xfrm>
            <a:off x="0" y="-172701"/>
            <a:ext cx="18288000" cy="1489335"/>
            <a:chOff x="0" y="0"/>
            <a:chExt cx="6671512" cy="2316725"/>
          </a:xfrm>
        </p:grpSpPr>
        <p:sp>
          <p:nvSpPr>
            <p:cNvPr id="7"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pic>
        <p:nvPicPr>
          <p:cNvPr id="8" name="Image 7"/>
          <p:cNvPicPr>
            <a:picLocks noChangeAspect="1"/>
          </p:cNvPicPr>
          <p:nvPr/>
        </p:nvPicPr>
        <p:blipFill>
          <a:blip r:embed="rId2"/>
          <a:stretch>
            <a:fillRect/>
          </a:stretch>
        </p:blipFill>
        <p:spPr>
          <a:xfrm>
            <a:off x="14630400" y="-16865"/>
            <a:ext cx="3484788" cy="1121765"/>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131" y="584087"/>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363703" y="-795093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759752"/>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8" name="TextBox 18"/>
          <p:cNvSpPr txBox="1"/>
          <p:nvPr/>
        </p:nvSpPr>
        <p:spPr>
          <a:xfrm>
            <a:off x="4138612" y="620345"/>
            <a:ext cx="5061508" cy="1077218"/>
          </a:xfrm>
          <a:prstGeom prst="rect">
            <a:avLst/>
          </a:prstGeom>
        </p:spPr>
        <p:txBody>
          <a:bodyPr wrap="square" lIns="0" tIns="0" rIns="0" bIns="0" rtlCol="0" anchor="t">
            <a:spAutoFit/>
          </a:bodyPr>
          <a:lstStyle/>
          <a:p>
            <a:pPr algn="ctr">
              <a:lnSpc>
                <a:spcPts val="8400"/>
              </a:lnSpc>
            </a:pPr>
            <a:r>
              <a:rPr lang="en-US" sz="6600" spc="400" dirty="0" smtClean="0">
                <a:solidFill>
                  <a:srgbClr val="FFFFFF"/>
                </a:solidFill>
                <a:latin typeface="Times New Roman" panose="02020603050405020304" pitchFamily="18" charset="0"/>
                <a:cs typeface="Times New Roman" panose="02020603050405020304" pitchFamily="18" charset="0"/>
              </a:rPr>
              <a:t>Introduction</a:t>
            </a:r>
            <a:r>
              <a:rPr lang="en-US" sz="6600" spc="400" dirty="0" smtClean="0">
                <a:solidFill>
                  <a:srgbClr val="FFFFFF"/>
                </a:solidFill>
                <a:latin typeface="Poppins Heavy" panose="00000A00000000000000"/>
              </a:rPr>
              <a:t> </a:t>
            </a:r>
            <a:endParaRPr lang="en-US" sz="6600" spc="400" dirty="0">
              <a:solidFill>
                <a:srgbClr val="FFFFFF"/>
              </a:solidFill>
              <a:latin typeface="Poppins Heavy" panose="00000A00000000000000"/>
            </a:endParaRPr>
          </a:p>
        </p:txBody>
      </p:sp>
      <p:grpSp>
        <p:nvGrpSpPr>
          <p:cNvPr id="19" name="Group 19"/>
          <p:cNvGrpSpPr/>
          <p:nvPr/>
        </p:nvGrpSpPr>
        <p:grpSpPr>
          <a:xfrm>
            <a:off x="10527934" y="-83600"/>
            <a:ext cx="8338941"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3563600" y="3924300"/>
            <a:ext cx="2281455" cy="2224088"/>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0964" y="4490125"/>
            <a:ext cx="7649309" cy="1206163"/>
          </a:xfrm>
          <a:prstGeom prst="rect">
            <a:avLst/>
          </a:prstGeom>
        </p:spPr>
      </p:pic>
      <p:sp>
        <p:nvSpPr>
          <p:cNvPr id="17" name="ZoneTexte 16"/>
          <p:cNvSpPr txBox="1"/>
          <p:nvPr/>
        </p:nvSpPr>
        <p:spPr>
          <a:xfrm>
            <a:off x="1607235" y="2399424"/>
            <a:ext cx="2743200" cy="369332"/>
          </a:xfrm>
          <a:prstGeom prst="rect">
            <a:avLst/>
          </a:prstGeom>
          <a:noFill/>
        </p:spPr>
        <p:txBody>
          <a:bodyPr wrap="square" rtlCol="0">
            <a:spAutoFit/>
          </a:bodyPr>
          <a:lstStyle/>
          <a:p>
            <a:r>
              <a:rPr lang="en-GB" b="1" dirty="0" smtClean="0">
                <a:solidFill>
                  <a:schemeClr val="accent1">
                    <a:lumMod val="75000"/>
                  </a:schemeClr>
                </a:solidFill>
              </a:rPr>
              <a:t>CONTEXTE</a:t>
            </a:r>
            <a:endParaRPr lang="fr-FR" b="1" dirty="0">
              <a:solidFill>
                <a:schemeClr val="accent1">
                  <a:lumMod val="75000"/>
                </a:schemeClr>
              </a:solidFill>
            </a:endParaRPr>
          </a:p>
        </p:txBody>
      </p:sp>
      <p:sp>
        <p:nvSpPr>
          <p:cNvPr id="23" name="ZoneTexte 22"/>
          <p:cNvSpPr txBox="1"/>
          <p:nvPr/>
        </p:nvSpPr>
        <p:spPr>
          <a:xfrm>
            <a:off x="1567710" y="3219139"/>
            <a:ext cx="8382729" cy="4154984"/>
          </a:xfrm>
          <a:prstGeom prst="rect">
            <a:avLst/>
          </a:prstGeom>
          <a:noFill/>
        </p:spPr>
        <p:txBody>
          <a:bodyPr wrap="square" rtlCol="0">
            <a:spAutoFit/>
          </a:bodyPr>
          <a:lstStyle/>
          <a:p>
            <a:pPr algn="just"/>
            <a:r>
              <a:rPr lang="fr-FR" sz="2400" dirty="0" smtClean="0">
                <a:latin typeface="Times New Roman" panose="02020603050405020304" pitchFamily="18" charset="0"/>
                <a:cs typeface="Times New Roman" panose="02020603050405020304" pitchFamily="18" charset="0"/>
              </a:rPr>
              <a:t>Twitter est devenu un canal crucial pour la communication en temps réel lors des urgences, permettant aux utilisateurs de signaler rapidement les catastrophes. Cependant, la prolifération de tweets faux ou trompeurs pose un défi majeur pour les organisations de secours et les agences de presse qui dépendent de ces informations pour leurs opérations. La capacité de différencier efficacement les vrais tweets de catastrophe des faux est essentielle pour une réponse rapide et appropriée. C'est dans ce contexte que notre projet vise à développer un modèle de détection des tweets de catastrophe utilisant l'apprentissage automatique et le traitement du langage naturel.</a:t>
            </a:r>
            <a:endParaRPr lang="fr-FR" sz="2400" dirty="0">
              <a:latin typeface="Times New Roman" panose="02020603050405020304" pitchFamily="18" charset="0"/>
              <a:cs typeface="Times New Roman" panose="02020603050405020304" pitchFamily="18" charset="0"/>
            </a:endParaRPr>
          </a:p>
        </p:txBody>
      </p:sp>
      <p:sp>
        <p:nvSpPr>
          <p:cNvPr id="24" name="Rectangle 23"/>
          <p:cNvSpPr/>
          <p:nvPr/>
        </p:nvSpPr>
        <p:spPr>
          <a:xfrm>
            <a:off x="1567710" y="7417043"/>
            <a:ext cx="8259081" cy="96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1673215" y="3088399"/>
            <a:ext cx="8259081" cy="96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9949742" y="376356"/>
            <a:ext cx="8140531" cy="3785652"/>
          </a:xfrm>
          <a:prstGeom prst="rect">
            <a:avLst/>
          </a:prstGeom>
          <a:noFill/>
        </p:spPr>
        <p:txBody>
          <a:bodyPr wrap="square" rtlCol="0">
            <a:spAutoFit/>
          </a:bodyPr>
          <a:lstStyle/>
          <a:p>
            <a:pPr algn="ctr"/>
            <a:r>
              <a:rPr lang="fr-FR" sz="3200" b="1" dirty="0" smtClean="0">
                <a:solidFill>
                  <a:schemeClr val="bg1"/>
                </a:solidFill>
              </a:rPr>
              <a:t>    </a:t>
            </a:r>
            <a:r>
              <a:rPr lang="fr-FR" sz="3600" b="1" u="sng" dirty="0" smtClean="0">
                <a:solidFill>
                  <a:schemeClr val="bg1"/>
                </a:solidFill>
              </a:rPr>
              <a:t>Problématique :</a:t>
            </a:r>
            <a:endParaRPr lang="fr-FR" sz="3600" b="1" u="sng" dirty="0" smtClean="0">
              <a:solidFill>
                <a:schemeClr val="bg1"/>
              </a:solidFill>
            </a:endParaRPr>
          </a:p>
          <a:p>
            <a:endParaRPr lang="fr-FR" sz="3200" b="1" dirty="0" smtClean="0">
              <a:solidFill>
                <a:schemeClr val="bg1"/>
              </a:solidFill>
            </a:endParaRPr>
          </a:p>
          <a:p>
            <a:pPr marL="457200" indent="-457200">
              <a:buFont typeface="Wingdings" panose="05000000000000000000" pitchFamily="2" charset="2"/>
              <a:buChar char="q"/>
            </a:pPr>
            <a:r>
              <a:rPr lang="fr-FR" sz="2800" dirty="0">
                <a:solidFill>
                  <a:schemeClr val="bg1"/>
                </a:solidFill>
                <a:latin typeface="Times New Roman" panose="02020603050405020304" pitchFamily="18" charset="0"/>
                <a:cs typeface="Times New Roman" panose="02020603050405020304" pitchFamily="18" charset="0"/>
              </a:rPr>
              <a:t>Pourquoi est-il difficile de différencier les vrais tweets des faux </a:t>
            </a:r>
            <a:r>
              <a:rPr lang="fr-FR" sz="2800" dirty="0" smtClean="0">
                <a:solidFill>
                  <a:schemeClr val="bg1"/>
                </a:solidFill>
                <a:latin typeface="Times New Roman" panose="02020603050405020304" pitchFamily="18" charset="0"/>
                <a:cs typeface="Times New Roman" panose="02020603050405020304" pitchFamily="18" charset="0"/>
              </a:rPr>
              <a:t>?</a:t>
            </a:r>
            <a:endParaRPr lang="fr-FR" sz="2800" dirty="0" smtClean="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fr-FR"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fr-FR" sz="2800" dirty="0">
                <a:solidFill>
                  <a:schemeClr val="bg1"/>
                </a:solidFill>
                <a:latin typeface="Times New Roman" panose="02020603050405020304" pitchFamily="18" charset="0"/>
                <a:cs typeface="Times New Roman" panose="02020603050405020304" pitchFamily="18" charset="0"/>
              </a:rPr>
              <a:t>Quels sont les impacts potentiels d'une détection erronée ?</a:t>
            </a:r>
            <a:endParaRPr lang="fr-FR" sz="2800" dirty="0">
              <a:solidFill>
                <a:schemeClr val="bg1"/>
              </a:solidFill>
              <a:latin typeface="Times New Roman" panose="02020603050405020304" pitchFamily="18" charset="0"/>
              <a:cs typeface="Times New Roman" panose="02020603050405020304" pitchFamily="18" charset="0"/>
            </a:endParaRPr>
          </a:p>
          <a:p>
            <a:endParaRPr lang="fr-FR" sz="3200" b="1" dirty="0">
              <a:solidFill>
                <a:schemeClr val="bg1"/>
              </a:solidFill>
            </a:endParaRPr>
          </a:p>
        </p:txBody>
      </p:sp>
      <p:sp>
        <p:nvSpPr>
          <p:cNvPr id="29" name="ZoneTexte 28"/>
          <p:cNvSpPr txBox="1"/>
          <p:nvPr/>
        </p:nvSpPr>
        <p:spPr>
          <a:xfrm>
            <a:off x="10015686" y="6450350"/>
            <a:ext cx="8140531" cy="3662541"/>
          </a:xfrm>
          <a:prstGeom prst="rect">
            <a:avLst/>
          </a:prstGeom>
          <a:noFill/>
        </p:spPr>
        <p:txBody>
          <a:bodyPr wrap="square" rtlCol="0">
            <a:spAutoFit/>
          </a:bodyPr>
          <a:lstStyle/>
          <a:p>
            <a:pPr algn="ctr"/>
            <a:r>
              <a:rPr lang="fr-FR" sz="3600" dirty="0" smtClean="0">
                <a:solidFill>
                  <a:schemeClr val="bg1"/>
                </a:solidFill>
                <a:latin typeface="Times New Roman" panose="02020603050405020304" pitchFamily="18" charset="0"/>
                <a:cs typeface="Times New Roman" panose="02020603050405020304" pitchFamily="18" charset="0"/>
              </a:rPr>
              <a:t>   </a:t>
            </a:r>
            <a:r>
              <a:rPr lang="fr-FR" sz="4000" b="1" u="sng" dirty="0" smtClean="0">
                <a:solidFill>
                  <a:schemeClr val="bg1"/>
                </a:solidFill>
                <a:latin typeface="Times New Roman" panose="02020603050405020304" pitchFamily="18" charset="0"/>
                <a:cs typeface="Times New Roman" panose="02020603050405020304" pitchFamily="18" charset="0"/>
              </a:rPr>
              <a:t>Objectifs :</a:t>
            </a:r>
            <a:endParaRPr lang="fr-FR" sz="4000" b="1" u="sng" dirty="0">
              <a:solidFill>
                <a:schemeClr val="bg1"/>
              </a:solidFill>
              <a:latin typeface="Times New Roman" panose="02020603050405020304" pitchFamily="18" charset="0"/>
              <a:cs typeface="Times New Roman" panose="02020603050405020304" pitchFamily="18" charset="0"/>
            </a:endParaRPr>
          </a:p>
          <a:p>
            <a:pPr algn="just"/>
            <a:endParaRPr lang="fr-FR" sz="2800" dirty="0" smtClean="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fr-FR" sz="2800" dirty="0" smtClean="0">
                <a:solidFill>
                  <a:schemeClr val="bg1"/>
                </a:solidFill>
                <a:latin typeface="Times New Roman" panose="02020603050405020304" pitchFamily="18" charset="0"/>
                <a:cs typeface="Times New Roman" panose="02020603050405020304" pitchFamily="18" charset="0"/>
              </a:rPr>
              <a:t>Construire </a:t>
            </a:r>
            <a:r>
              <a:rPr lang="fr-FR" sz="2800" dirty="0">
                <a:solidFill>
                  <a:schemeClr val="bg1"/>
                </a:solidFill>
                <a:latin typeface="Times New Roman" panose="02020603050405020304" pitchFamily="18" charset="0"/>
                <a:cs typeface="Times New Roman" panose="02020603050405020304" pitchFamily="18" charset="0"/>
              </a:rPr>
              <a:t>un modèle d'apprentissage automatique pour prédire quels tweets sont liés à des catastrophes réelles.</a:t>
            </a:r>
            <a:endParaRPr lang="fr-FR" sz="28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fr-FR" sz="2800" dirty="0">
                <a:solidFill>
                  <a:schemeClr val="bg1"/>
                </a:solidFill>
                <a:latin typeface="Times New Roman" panose="02020603050405020304" pitchFamily="18" charset="0"/>
                <a:cs typeface="Times New Roman" panose="02020603050405020304" pitchFamily="18" charset="0"/>
              </a:rPr>
              <a:t>Utiliser des techniques de traitement du langage naturel pour analyser les tweets.</a:t>
            </a:r>
            <a:endParaRPr lang="fr-FR" sz="2800" dirty="0">
              <a:solidFill>
                <a:schemeClr val="bg1"/>
              </a:solidFill>
              <a:latin typeface="Times New Roman" panose="02020603050405020304" pitchFamily="18" charset="0"/>
              <a:cs typeface="Times New Roman" panose="02020603050405020304" pitchFamily="18" charset="0"/>
            </a:endParaRPr>
          </a:p>
          <a:p>
            <a:endParaRPr lang="fr-FR" sz="2400" b="1" dirty="0">
              <a:solidFill>
                <a:schemeClr val="bg1"/>
              </a:solidFill>
            </a:endParaRPr>
          </a:p>
        </p:txBody>
      </p:sp>
      <p:pic>
        <p:nvPicPr>
          <p:cNvPr id="30" name="Image 29"/>
          <p:cNvPicPr>
            <a:picLocks noChangeAspect="1"/>
          </p:cNvPicPr>
          <p:nvPr/>
        </p:nvPicPr>
        <p:blipFill>
          <a:blip r:embed="rId4"/>
          <a:stretch>
            <a:fillRect/>
          </a:stretch>
        </p:blipFill>
        <p:spPr>
          <a:xfrm>
            <a:off x="17049457" y="166688"/>
            <a:ext cx="1618311" cy="878456"/>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700" y="880109"/>
            <a:ext cx="68580" cy="760095"/>
          </a:xfrm>
          <a:prstGeom prst="rect">
            <a:avLst/>
          </a:prstGeom>
        </p:spPr>
        <p:txBody>
          <a:bodyPr vert="horz" wrap="square" lIns="0" tIns="27939" rIns="0" bIns="0" rtlCol="0">
            <a:spAutoFit/>
          </a:bodyPr>
          <a:lstStyle/>
          <a:p>
            <a:pPr marL="12700">
              <a:lnSpc>
                <a:spcPct val="100000"/>
              </a:lnSpc>
              <a:spcBef>
                <a:spcPts val="220"/>
              </a:spcBef>
            </a:pPr>
            <a:r>
              <a:rPr sz="1100" spc="-50" dirty="0">
                <a:latin typeface="Calibri" panose="020F0502020204030204"/>
                <a:cs typeface="Calibri" panose="020F0502020204030204"/>
              </a:rPr>
              <a:t>-</a:t>
            </a:r>
            <a:endParaRPr sz="1100">
              <a:latin typeface="Calibri" panose="020F0502020204030204"/>
              <a:cs typeface="Calibri" panose="020F0502020204030204"/>
            </a:endParaRPr>
          </a:p>
          <a:p>
            <a:pPr marL="12700">
              <a:lnSpc>
                <a:spcPct val="100000"/>
              </a:lnSpc>
              <a:spcBef>
                <a:spcPts val="120"/>
              </a:spcBef>
            </a:pPr>
            <a:r>
              <a:rPr sz="1100" spc="-50" dirty="0">
                <a:latin typeface="Calibri" panose="020F0502020204030204"/>
                <a:cs typeface="Calibri" panose="020F0502020204030204"/>
              </a:rPr>
              <a:t>-</a:t>
            </a:r>
            <a:endParaRPr sz="1100">
              <a:latin typeface="Calibri" panose="020F0502020204030204"/>
              <a:cs typeface="Calibri" panose="020F0502020204030204"/>
            </a:endParaRPr>
          </a:p>
          <a:p>
            <a:pPr marL="12700">
              <a:lnSpc>
                <a:spcPct val="100000"/>
              </a:lnSpc>
              <a:spcBef>
                <a:spcPts val="130"/>
              </a:spcBef>
            </a:pPr>
            <a:r>
              <a:rPr sz="1100" spc="-50" dirty="0">
                <a:latin typeface="Calibri" panose="020F0502020204030204"/>
                <a:cs typeface="Calibri" panose="020F0502020204030204"/>
              </a:rPr>
              <a:t>-</a:t>
            </a:r>
            <a:endParaRPr sz="1100">
              <a:latin typeface="Calibri" panose="020F0502020204030204"/>
              <a:cs typeface="Calibri" panose="020F0502020204030204"/>
            </a:endParaRPr>
          </a:p>
          <a:p>
            <a:pPr marL="12700">
              <a:lnSpc>
                <a:spcPct val="100000"/>
              </a:lnSpc>
              <a:spcBef>
                <a:spcPts val="130"/>
              </a:spcBef>
            </a:pPr>
            <a:r>
              <a:rPr sz="1100" spc="-50" dirty="0">
                <a:latin typeface="Calibri" panose="020F0502020204030204"/>
                <a:cs typeface="Calibri" panose="020F0502020204030204"/>
              </a:rPr>
              <a:t>-</a:t>
            </a:r>
            <a:endParaRPr sz="1100">
              <a:latin typeface="Calibri" panose="020F0502020204030204"/>
              <a:cs typeface="Calibri" panose="020F0502020204030204"/>
            </a:endParaRPr>
          </a:p>
        </p:txBody>
      </p:sp>
      <p:pic>
        <p:nvPicPr>
          <p:cNvPr id="3" name="Image 2"/>
          <p:cNvPicPr>
            <a:picLocks noChangeAspect="1"/>
          </p:cNvPicPr>
          <p:nvPr/>
        </p:nvPicPr>
        <p:blipFill>
          <a:blip r:embed="rId1"/>
          <a:stretch>
            <a:fillRect/>
          </a:stretch>
        </p:blipFill>
        <p:spPr>
          <a:xfrm>
            <a:off x="-36226" y="2099910"/>
            <a:ext cx="14757816" cy="6992249"/>
          </a:xfrm>
          <a:prstGeom prst="rect">
            <a:avLst/>
          </a:prstGeom>
        </p:spPr>
      </p:pic>
      <p:grpSp>
        <p:nvGrpSpPr>
          <p:cNvPr id="9" name="Group 19"/>
          <p:cNvGrpSpPr/>
          <p:nvPr/>
        </p:nvGrpSpPr>
        <p:grpSpPr>
          <a:xfrm>
            <a:off x="14737829" y="26857"/>
            <a:ext cx="3512695" cy="10187083"/>
            <a:chOff x="0" y="0"/>
            <a:chExt cx="2976306" cy="3752725"/>
          </a:xfrm>
        </p:grpSpPr>
        <p:sp>
          <p:nvSpPr>
            <p:cNvPr id="1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pic>
        <p:nvPicPr>
          <p:cNvPr id="11" name="Image 10"/>
          <p:cNvPicPr>
            <a:picLocks noChangeAspect="1"/>
          </p:cNvPicPr>
          <p:nvPr/>
        </p:nvPicPr>
        <p:blipFill>
          <a:blip r:embed="rId2"/>
          <a:stretch>
            <a:fillRect/>
          </a:stretch>
        </p:blipFill>
        <p:spPr>
          <a:xfrm>
            <a:off x="15524240" y="269813"/>
            <a:ext cx="2494188" cy="1220591"/>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12" name="object 10"/>
          <p:cNvSpPr txBox="1"/>
          <p:nvPr/>
        </p:nvSpPr>
        <p:spPr>
          <a:xfrm>
            <a:off x="31229" y="825086"/>
            <a:ext cx="14706600" cy="750847"/>
          </a:xfrm>
          <a:prstGeom prst="rect">
            <a:avLst/>
          </a:prstGeom>
        </p:spPr>
        <p:txBody>
          <a:bodyPr vert="horz" wrap="square" lIns="0" tIns="12065" rIns="0" bIns="0" rtlCol="0">
            <a:spAutoFit/>
          </a:bodyPr>
          <a:lstStyle/>
          <a:p>
            <a:pPr marL="12700">
              <a:lnSpc>
                <a:spcPct val="100000"/>
              </a:lnSpc>
              <a:spcBef>
                <a:spcPts val="95"/>
              </a:spcBef>
            </a:pPr>
            <a:r>
              <a:rPr lang="en-US" sz="4800" b="1" spc="305" dirty="0" smtClean="0">
                <a:solidFill>
                  <a:srgbClr val="0049AC"/>
                </a:solidFill>
                <a:latin typeface="Calibri" panose="020F0502020204030204"/>
                <a:cs typeface="Calibri" panose="020F0502020204030204"/>
              </a:rPr>
              <a:t>Natural </a:t>
            </a:r>
            <a:r>
              <a:rPr lang="en-US" sz="4800" b="1" spc="305" dirty="0">
                <a:solidFill>
                  <a:srgbClr val="0049AC"/>
                </a:solidFill>
                <a:latin typeface="Calibri" panose="020F0502020204030204"/>
                <a:cs typeface="Calibri" panose="020F0502020204030204"/>
              </a:rPr>
              <a:t>Language Processing with Disaster Tweets </a:t>
            </a:r>
            <a:endParaRPr sz="4800" b="1" spc="305" dirty="0">
              <a:solidFill>
                <a:srgbClr val="0049AC"/>
              </a:solidFill>
              <a:latin typeface="Calibri" panose="020F0502020204030204"/>
              <a:cs typeface="Calibri" panose="020F0502020204030204"/>
            </a:endParaRPr>
          </a:p>
        </p:txBody>
      </p:sp>
      <p:sp>
        <p:nvSpPr>
          <p:cNvPr id="13" name="Rectangle à coins arrondis 12"/>
          <p:cNvSpPr/>
          <p:nvPr/>
        </p:nvSpPr>
        <p:spPr>
          <a:xfrm>
            <a:off x="-4997" y="16544"/>
            <a:ext cx="14742826" cy="3447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a:off x="-18738" y="2141747"/>
            <a:ext cx="14770308" cy="3150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0445646" y="2503487"/>
            <a:ext cx="7842354" cy="2554545"/>
          </a:xfrm>
          <a:prstGeom prst="rect">
            <a:avLst/>
          </a:prstGeom>
          <a:solidFill>
            <a:schemeClr val="bg1"/>
          </a:solidFill>
        </p:spPr>
        <p:txBody>
          <a:bodyPr wrap="square" rtlCol="0">
            <a:spAutoFit/>
          </a:bodyPr>
          <a:lstStyle/>
          <a:p>
            <a:pPr algn="just"/>
            <a:endParaRPr lang="fr-FR" sz="2000" dirty="0" smtClean="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a:t>
            </a:r>
            <a:r>
              <a:rPr lang="fr-FR" sz="2400" dirty="0" smtClean="0">
                <a:latin typeface="Times New Roman" panose="02020603050405020304" pitchFamily="18" charset="0"/>
                <a:cs typeface="Times New Roman" panose="02020603050405020304" pitchFamily="18" charset="0"/>
              </a:rPr>
              <a:t>es médias sociaux ont réussi à infiltrer la moitié des 7,7 milliards de personnes dans le monde. </a:t>
            </a:r>
            <a:r>
              <a:rPr lang="fr-FR" sz="2400" dirty="0" smtClean="0">
                <a:latin typeface="Times New Roman" panose="02020603050405020304" pitchFamily="18" charset="0"/>
                <a:cs typeface="Times New Roman" panose="02020603050405020304" pitchFamily="18" charset="0"/>
              </a:rPr>
              <a:t>Twitter </a:t>
            </a:r>
            <a:r>
              <a:rPr lang="fr-FR" sz="2400" dirty="0">
                <a:latin typeface="Times New Roman" panose="02020603050405020304" pitchFamily="18" charset="0"/>
                <a:cs typeface="Times New Roman" panose="02020603050405020304" pitchFamily="18" charset="0"/>
              </a:rPr>
              <a:t>a</a:t>
            </a:r>
            <a:r>
              <a:rPr lang="fr-FR" sz="2400" dirty="0" smtClean="0">
                <a:latin typeface="Times New Roman" panose="02020603050405020304" pitchFamily="18" charset="0"/>
                <a:cs typeface="Times New Roman" panose="02020603050405020304" pitchFamily="18" charset="0"/>
              </a:rPr>
              <a:t> résisté à l'épreuve du temps pour s'imposer comme les principaux sites sur lesquels la majeure partie de la population interagit et s'informe.</a:t>
            </a:r>
            <a:endParaRPr lang="fr-FR" sz="2400" dirty="0" smtClean="0">
              <a:latin typeface="Times New Roman" panose="02020603050405020304" pitchFamily="18" charset="0"/>
              <a:cs typeface="Times New Roman" panose="02020603050405020304" pitchFamily="18" charset="0"/>
            </a:endParaRPr>
          </a:p>
          <a:p>
            <a:pPr algn="just"/>
            <a:endParaRPr lang="fr-FR" sz="2000" dirty="0">
              <a:latin typeface="Times New Roman" panose="02020603050405020304" pitchFamily="18" charset="0"/>
              <a:cs typeface="Times New Roman" panose="02020603050405020304" pitchFamily="18" charset="0"/>
            </a:endParaRPr>
          </a:p>
        </p:txBody>
      </p:sp>
      <p:sp>
        <p:nvSpPr>
          <p:cNvPr id="18" name="ZoneTexte 17"/>
          <p:cNvSpPr txBox="1"/>
          <p:nvPr/>
        </p:nvSpPr>
        <p:spPr>
          <a:xfrm>
            <a:off x="10445646" y="6563040"/>
            <a:ext cx="7804878" cy="2554545"/>
          </a:xfrm>
          <a:prstGeom prst="rect">
            <a:avLst/>
          </a:prstGeom>
          <a:solidFill>
            <a:schemeClr val="bg1"/>
          </a:solidFill>
        </p:spPr>
        <p:txBody>
          <a:bodyPr wrap="square" rtlCol="0">
            <a:spAutoFit/>
          </a:bodyPr>
          <a:lstStyle/>
          <a:p>
            <a:pPr algn="just"/>
            <a:endParaRPr lang="fr-FR" sz="2000" dirty="0" smtClean="0">
              <a:latin typeface="Times New Roman" panose="02020603050405020304" pitchFamily="18" charset="0"/>
              <a:cs typeface="Times New Roman" panose="02020603050405020304" pitchFamily="18" charset="0"/>
            </a:endParaRPr>
          </a:p>
          <a:p>
            <a:pPr algn="just"/>
            <a:r>
              <a:rPr lang="fr-FR" sz="2400" dirty="0" smtClean="0">
                <a:latin typeface="Times New Roman" panose="02020603050405020304" pitchFamily="18" charset="0"/>
                <a:cs typeface="Times New Roman" panose="02020603050405020304" pitchFamily="18" charset="0"/>
              </a:rPr>
              <a:t>Il est devenu un canal de communication important en temps de crise. Il a permis de diffuser des informations lors d'urgences nationales, d'événements internationaux, de catastrophes naturelles et bien d'autres choses encore.</a:t>
            </a:r>
            <a:endParaRPr lang="fr-FR" sz="2400" dirty="0" smtClean="0">
              <a:latin typeface="Times New Roman" panose="02020603050405020304" pitchFamily="18" charset="0"/>
              <a:cs typeface="Times New Roman" panose="02020603050405020304" pitchFamily="18" charset="0"/>
            </a:endParaRPr>
          </a:p>
          <a:p>
            <a:pPr algn="just"/>
            <a:r>
              <a:rPr lang="fr-FR" sz="2400" dirty="0" smtClean="0">
                <a:latin typeface="Times New Roman" panose="02020603050405020304" pitchFamily="18" charset="0"/>
                <a:cs typeface="Times New Roman" panose="02020603050405020304" pitchFamily="18" charset="0"/>
              </a:rPr>
              <a:t> </a:t>
            </a:r>
            <a:endParaRPr lang="fr-FR" sz="2400" dirty="0" smtClean="0">
              <a:latin typeface="Times New Roman" panose="02020603050405020304" pitchFamily="18" charset="0"/>
              <a:cs typeface="Times New Roman" panose="02020603050405020304" pitchFamily="18" charset="0"/>
            </a:endParaRPr>
          </a:p>
          <a:p>
            <a:pPr algn="just"/>
            <a:endParaRPr lang="fr-FR" sz="2000" dirty="0">
              <a:latin typeface="Times New Roman" panose="02020603050405020304" pitchFamily="18" charset="0"/>
              <a:cs typeface="Times New Roman" panose="02020603050405020304" pitchFamily="18" charset="0"/>
            </a:endParaRPr>
          </a:p>
        </p:txBody>
      </p:sp>
      <p:grpSp>
        <p:nvGrpSpPr>
          <p:cNvPr id="20" name="Group 19"/>
          <p:cNvGrpSpPr/>
          <p:nvPr/>
        </p:nvGrpSpPr>
        <p:grpSpPr>
          <a:xfrm>
            <a:off x="10445646" y="5058032"/>
            <a:ext cx="7804878" cy="1458300"/>
            <a:chOff x="0" y="0"/>
            <a:chExt cx="2976306" cy="3752725"/>
          </a:xfrm>
        </p:grpSpPr>
        <p:sp>
          <p:nvSpPr>
            <p:cNvPr id="21"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grpSp>
        <p:nvGrpSpPr>
          <p:cNvPr id="22" name="Group 19"/>
          <p:cNvGrpSpPr/>
          <p:nvPr/>
        </p:nvGrpSpPr>
        <p:grpSpPr>
          <a:xfrm>
            <a:off x="-23110" y="9085094"/>
            <a:ext cx="18273634" cy="1216123"/>
            <a:chOff x="0" y="0"/>
            <a:chExt cx="2976306" cy="3752725"/>
          </a:xfrm>
        </p:grpSpPr>
        <p:sp>
          <p:nvSpPr>
            <p:cNvPr id="23"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743" y="433344"/>
            <a:ext cx="15392400" cy="2249424"/>
          </a:xfrm>
        </p:spPr>
        <p:txBody>
          <a:bodyPr>
            <a:normAutofit/>
          </a:bodyPr>
          <a:lstStyle/>
          <a:p>
            <a:r>
              <a:rPr lang="en-US" sz="5250" dirty="0"/>
              <a:t>Data modeling – natural language processing</a:t>
            </a:r>
            <a:endParaRPr lang="en-US" sz="5250" dirty="0"/>
          </a:p>
        </p:txBody>
      </p:sp>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a:p>
            <a:pPr algn="just">
              <a:buFont typeface="Arial" panose="020B0604020202020204" pitchFamily="34" charset="0"/>
              <a:buChar char="•"/>
            </a:pPr>
            <a:r>
              <a:rPr lang="fr-FR" sz="2400" dirty="0" smtClean="0">
                <a:latin typeface="Times New Roman" panose="02020603050405020304" pitchFamily="18" charset="0"/>
                <a:cs typeface="Times New Roman" panose="02020603050405020304" pitchFamily="18" charset="0"/>
              </a:rPr>
              <a:t> Explorer </a:t>
            </a:r>
            <a:r>
              <a:rPr lang="fr-FR" sz="2400" dirty="0">
                <a:latin typeface="Times New Roman" panose="02020603050405020304" pitchFamily="18" charset="0"/>
                <a:cs typeface="Times New Roman" panose="02020603050405020304" pitchFamily="18" charset="0"/>
              </a:rPr>
              <a:t>le langage : Le NLP, ou traitement du langage naturel, permet aux machines de comprendre, d'interpréter et de répondre efficacement au langage humain. </a:t>
            </a:r>
            <a:endParaRPr lang="fr-FR" sz="2400" dirty="0" smtClean="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400" dirty="0" smtClean="0">
                <a:latin typeface="Times New Roman" panose="02020603050405020304" pitchFamily="18" charset="0"/>
                <a:cs typeface="Times New Roman" panose="02020603050405020304" pitchFamily="18" charset="0"/>
              </a:rPr>
              <a:t> Intégration </a:t>
            </a:r>
            <a:r>
              <a:rPr lang="fr-FR" sz="2400" dirty="0">
                <a:latin typeface="Times New Roman" panose="02020603050405020304" pitchFamily="18" charset="0"/>
                <a:cs typeface="Times New Roman" panose="02020603050405020304" pitchFamily="18" charset="0"/>
              </a:rPr>
              <a:t>de l'apprentissage automatique : Le NLP combine la linguistique informatique et l'apprentissage automatique pour traiter et analyser de grands volumes de données en langage naturel. </a:t>
            </a:r>
            <a:endParaRPr lang="fr-FR" sz="2400" dirty="0" smtClean="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400" dirty="0" smtClean="0">
                <a:latin typeface="Times New Roman" panose="02020603050405020304" pitchFamily="18" charset="0"/>
                <a:cs typeface="Times New Roman" panose="02020603050405020304" pitchFamily="18" charset="0"/>
              </a:rPr>
              <a:t> Diversité </a:t>
            </a:r>
            <a:r>
              <a:rPr lang="fr-FR" sz="2400" dirty="0">
                <a:latin typeface="Times New Roman" panose="02020603050405020304" pitchFamily="18" charset="0"/>
                <a:cs typeface="Times New Roman" panose="02020603050405020304" pitchFamily="18" charset="0"/>
              </a:rPr>
              <a:t>des applications : Le NLP est largement utilisé dans des applications telles que la traduction linguistique, l'analyse des sentiments et les </a:t>
            </a:r>
            <a:r>
              <a:rPr lang="fr-FR" sz="2400" dirty="0" err="1">
                <a:latin typeface="Times New Roman" panose="02020603050405020304" pitchFamily="18" charset="0"/>
                <a:cs typeface="Times New Roman" panose="02020603050405020304" pitchFamily="18" charset="0"/>
              </a:rPr>
              <a:t>chatbots</a:t>
            </a:r>
            <a:r>
              <a:rPr lang="fr-FR" sz="2400" dirty="0">
                <a:latin typeface="Times New Roman" panose="02020603050405020304" pitchFamily="18" charset="0"/>
                <a:cs typeface="Times New Roman" panose="02020603050405020304" pitchFamily="18" charset="0"/>
              </a:rPr>
              <a:t> pour améliorer l'interaction avec les utilisateurs. </a:t>
            </a:r>
            <a:endParaRPr lang="fr-FR" sz="2400" dirty="0" smtClean="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400" dirty="0" smtClean="0">
                <a:latin typeface="Times New Roman" panose="02020603050405020304" pitchFamily="18" charset="0"/>
                <a:cs typeface="Times New Roman" panose="02020603050405020304" pitchFamily="18" charset="0"/>
              </a:rPr>
              <a:t> Évolution </a:t>
            </a:r>
            <a:r>
              <a:rPr lang="fr-FR" sz="2400" dirty="0">
                <a:latin typeface="Times New Roman" panose="02020603050405020304" pitchFamily="18" charset="0"/>
                <a:cs typeface="Times New Roman" panose="02020603050405020304" pitchFamily="18" charset="0"/>
              </a:rPr>
              <a:t>technologique : Les progrès constants du NLP permettent une meilleure compréhension du contexte et des interactions plus naturelles entre l'homme et l'ordinateur. </a:t>
            </a:r>
            <a:endParaRPr lang="fr-FR" sz="2400" dirty="0" smtClean="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400" dirty="0" smtClean="0">
                <a:latin typeface="Times New Roman" panose="02020603050405020304" pitchFamily="18" charset="0"/>
                <a:cs typeface="Times New Roman" panose="02020603050405020304" pitchFamily="18" charset="0"/>
              </a:rPr>
              <a:t> Outil </a:t>
            </a:r>
            <a:r>
              <a:rPr lang="fr-FR" sz="2400" dirty="0">
                <a:latin typeface="Times New Roman" panose="02020603050405020304" pitchFamily="18" charset="0"/>
                <a:cs typeface="Times New Roman" panose="02020603050405020304" pitchFamily="18" charset="0"/>
              </a:rPr>
              <a:t>d'analyse des données : Le NLP joue un rôle crucial dans l'exploration de texte et l'extraction d'informations significatives à partir de sources de données non structurées.</a:t>
            </a:r>
            <a:endParaRPr lang="en-US" sz="2400" dirty="0">
              <a:latin typeface="Times New Roman" panose="02020603050405020304" pitchFamily="18" charset="0"/>
              <a:cs typeface="Times New Roman" panose="02020603050405020304" pitchFamily="18" charset="0"/>
            </a:endParaRPr>
          </a:p>
        </p:txBody>
      </p:sp>
      <p:pic>
        <p:nvPicPr>
          <p:cNvPr id="1026" name="Picture 2" descr="What is NLP and how It is Implemented in Our Lives - Amazinum"/>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0515600" y="3162300"/>
            <a:ext cx="7772400" cy="55243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287000" y="1639730"/>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326" y="1992147"/>
            <a:ext cx="9968424" cy="752598"/>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648516" y="-7950930"/>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3408979" y="-3698814"/>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8" name="TextBox 18"/>
          <p:cNvSpPr txBox="1"/>
          <p:nvPr/>
        </p:nvSpPr>
        <p:spPr>
          <a:xfrm>
            <a:off x="1162678" y="1716110"/>
            <a:ext cx="8200748" cy="2154436"/>
          </a:xfrm>
          <a:prstGeom prst="rect">
            <a:avLst/>
          </a:prstGeom>
        </p:spPr>
        <p:txBody>
          <a:bodyPr wrap="square" lIns="0" tIns="0" rIns="0" bIns="0" rtlCol="0" anchor="t">
            <a:spAutoFit/>
          </a:bodyPr>
          <a:lstStyle/>
          <a:p>
            <a:pPr algn="ctr">
              <a:lnSpc>
                <a:spcPts val="8400"/>
              </a:lnSpc>
            </a:pPr>
            <a:r>
              <a:rPr lang="en-US" sz="3600" b="1" dirty="0" err="1" smtClean="0">
                <a:solidFill>
                  <a:schemeClr val="bg1"/>
                </a:solidFill>
              </a:rPr>
              <a:t>Analyse</a:t>
            </a:r>
            <a:r>
              <a:rPr lang="en-US" sz="3600" b="1" dirty="0" smtClean="0">
                <a:solidFill>
                  <a:schemeClr val="bg1"/>
                </a:solidFill>
              </a:rPr>
              <a:t> </a:t>
            </a:r>
            <a:r>
              <a:rPr lang="en-US" sz="3600" b="1" dirty="0" err="1" smtClean="0">
                <a:solidFill>
                  <a:schemeClr val="bg1"/>
                </a:solidFill>
              </a:rPr>
              <a:t>exploratoire</a:t>
            </a:r>
            <a:r>
              <a:rPr lang="en-US" sz="3600" b="1" dirty="0" smtClean="0">
                <a:solidFill>
                  <a:schemeClr val="bg1"/>
                </a:solidFill>
              </a:rPr>
              <a:t> des </a:t>
            </a:r>
            <a:r>
              <a:rPr lang="en-US" sz="3600" b="1" dirty="0" err="1" smtClean="0">
                <a:solidFill>
                  <a:schemeClr val="bg1"/>
                </a:solidFill>
              </a:rPr>
              <a:t>données</a:t>
            </a:r>
            <a:endParaRPr lang="en-US" sz="3600" b="1" dirty="0" smtClean="0">
              <a:solidFill>
                <a:schemeClr val="bg1"/>
              </a:solidFill>
            </a:endParaRPr>
          </a:p>
          <a:p>
            <a:pPr algn="ctr">
              <a:lnSpc>
                <a:spcPts val="8400"/>
              </a:lnSpc>
            </a:pPr>
            <a:r>
              <a:rPr lang="en-US" sz="5400" spc="400" dirty="0" smtClean="0">
                <a:solidFill>
                  <a:schemeClr val="bg1"/>
                </a:solidFill>
                <a:latin typeface="Poppins Heavy" panose="00000A00000000000000"/>
              </a:rPr>
              <a:t> </a:t>
            </a:r>
            <a:endParaRPr lang="en-US" sz="5400" spc="400" dirty="0">
              <a:solidFill>
                <a:schemeClr val="bg1"/>
              </a:solidFill>
              <a:latin typeface="Poppins Heavy" panose="00000A00000000000000"/>
            </a:endParaRP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37080" y="0"/>
            <a:ext cx="1844120" cy="1800131"/>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063" y="263392"/>
            <a:ext cx="7315200" cy="2889111"/>
          </a:xfrm>
          <a:prstGeom prst="rect">
            <a:avLst/>
          </a:prstGeom>
        </p:spPr>
      </p:pic>
      <p:sp>
        <p:nvSpPr>
          <p:cNvPr id="17" name="ZoneTexte 16"/>
          <p:cNvSpPr txBox="1"/>
          <p:nvPr/>
        </p:nvSpPr>
        <p:spPr>
          <a:xfrm>
            <a:off x="0" y="3152503"/>
            <a:ext cx="9974670" cy="1200329"/>
          </a:xfrm>
          <a:prstGeom prst="rect">
            <a:avLst/>
          </a:prstGeom>
          <a:noFill/>
        </p:spPr>
        <p:txBody>
          <a:bodyPr wrap="square" rtlCol="0">
            <a:spAutoFit/>
          </a:bodyPr>
          <a:lstStyle/>
          <a:p>
            <a:pPr algn="just"/>
            <a:r>
              <a:rPr lang="fr-FR" sz="2400" dirty="0" smtClean="0">
                <a:latin typeface="Times New Roman" panose="02020603050405020304" pitchFamily="18" charset="0"/>
                <a:cs typeface="Times New Roman" panose="02020603050405020304" pitchFamily="18" charset="0"/>
              </a:rPr>
              <a:t>L'objectif de cette analyse exploratoire des données (AED) est d'obtenir des informations complètes sur l'ensemble des données utilisées pour le projet de prévision des catastrophes. L'AED vise à </a:t>
            </a:r>
            <a:r>
              <a:rPr lang="fr-FR" dirty="0" smtClean="0"/>
              <a:t>:</a:t>
            </a:r>
            <a:endParaRPr lang="fr-FR" dirty="0"/>
          </a:p>
        </p:txBody>
      </p:sp>
      <p:sp>
        <p:nvSpPr>
          <p:cNvPr id="23" name="ZoneTexte 22"/>
          <p:cNvSpPr txBox="1"/>
          <p:nvPr/>
        </p:nvSpPr>
        <p:spPr>
          <a:xfrm>
            <a:off x="10167984" y="3669133"/>
            <a:ext cx="7848600" cy="5632311"/>
          </a:xfrm>
          <a:prstGeom prst="rect">
            <a:avLst/>
          </a:prstGeom>
          <a:noFill/>
        </p:spPr>
        <p:txBody>
          <a:bodyPr wrap="square" rtlCol="0">
            <a:spAutoFit/>
          </a:bodyPr>
          <a:lstStyle/>
          <a:p>
            <a:pPr algn="just">
              <a:buFont typeface="Arial" panose="020B0604020202020204" pitchFamily="34" charset="0"/>
              <a:buChar char="•"/>
            </a:pPr>
            <a:r>
              <a:rPr lang="fr-FR" dirty="0" smtClean="0">
                <a:solidFill>
                  <a:schemeClr val="bg1"/>
                </a:solidFill>
                <a:latin typeface="Times New Roman" panose="02020603050405020304" pitchFamily="18" charset="0"/>
                <a:cs typeface="Times New Roman" panose="02020603050405020304" pitchFamily="18" charset="0"/>
              </a:rPr>
              <a:t> Explorer le langage : Le NLP, ou traitement du langage naturel, permet aux machines de comprendre, d'interpréter et de répondre efficacement au langage humain. </a:t>
            </a:r>
            <a:endParaRPr lang="fr-FR" dirty="0" smtClean="0">
              <a:solidFill>
                <a:schemeClr val="bg1"/>
              </a:solidFill>
              <a:latin typeface="Times New Roman" panose="02020603050405020304" pitchFamily="18" charset="0"/>
              <a:cs typeface="Times New Roman" panose="02020603050405020304" pitchFamily="18" charset="0"/>
            </a:endParaRPr>
          </a:p>
          <a:p>
            <a:pPr algn="just"/>
            <a:endParaRPr lang="fr-FR" dirty="0" smtClean="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dirty="0" smtClean="0">
                <a:solidFill>
                  <a:schemeClr val="bg1"/>
                </a:solidFill>
                <a:latin typeface="Times New Roman" panose="02020603050405020304" pitchFamily="18" charset="0"/>
                <a:cs typeface="Times New Roman" panose="02020603050405020304" pitchFamily="18" charset="0"/>
              </a:rPr>
              <a:t> Intégration de l'apprentissage automatique : Le NLP combine la linguistique informatique et l'apprentissage automatique pour traiter et analyser de grands volumes de données en langage naturel. </a:t>
            </a:r>
            <a:endParaRPr lang="fr-FR" dirty="0" smtClean="0">
              <a:solidFill>
                <a:schemeClr val="bg1"/>
              </a:solidFill>
              <a:latin typeface="Times New Roman" panose="02020603050405020304" pitchFamily="18" charset="0"/>
              <a:cs typeface="Times New Roman" panose="02020603050405020304" pitchFamily="18" charset="0"/>
            </a:endParaRPr>
          </a:p>
          <a:p>
            <a:pPr algn="just"/>
            <a:endParaRPr lang="fr-FR" dirty="0" smtClean="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dirty="0" smtClean="0">
                <a:solidFill>
                  <a:schemeClr val="bg1"/>
                </a:solidFill>
                <a:latin typeface="Times New Roman" panose="02020603050405020304" pitchFamily="18" charset="0"/>
                <a:cs typeface="Times New Roman" panose="02020603050405020304" pitchFamily="18" charset="0"/>
              </a:rPr>
              <a:t> Diversité des applications : Le NLP est largement utilisé dans des applications telles que la traduction linguistique, l'analyse des sentiments et les </a:t>
            </a:r>
            <a:r>
              <a:rPr lang="fr-FR" dirty="0" err="1" smtClean="0">
                <a:solidFill>
                  <a:schemeClr val="bg1"/>
                </a:solidFill>
                <a:latin typeface="Times New Roman" panose="02020603050405020304" pitchFamily="18" charset="0"/>
                <a:cs typeface="Times New Roman" panose="02020603050405020304" pitchFamily="18" charset="0"/>
              </a:rPr>
              <a:t>chatbots</a:t>
            </a:r>
            <a:r>
              <a:rPr lang="fr-FR" dirty="0" smtClean="0">
                <a:solidFill>
                  <a:schemeClr val="bg1"/>
                </a:solidFill>
                <a:latin typeface="Times New Roman" panose="02020603050405020304" pitchFamily="18" charset="0"/>
                <a:cs typeface="Times New Roman" panose="02020603050405020304" pitchFamily="18" charset="0"/>
              </a:rPr>
              <a:t> pour améliorer l'interaction avec les utilisateurs. </a:t>
            </a:r>
            <a:endParaRPr lang="fr-FR" dirty="0" smtClean="0">
              <a:solidFill>
                <a:schemeClr val="bg1"/>
              </a:solidFill>
              <a:latin typeface="Times New Roman" panose="02020603050405020304" pitchFamily="18" charset="0"/>
              <a:cs typeface="Times New Roman" panose="02020603050405020304" pitchFamily="18" charset="0"/>
            </a:endParaRPr>
          </a:p>
          <a:p>
            <a:pPr algn="just"/>
            <a:endParaRPr lang="fr-FR" dirty="0" smtClean="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dirty="0" smtClean="0">
                <a:solidFill>
                  <a:schemeClr val="bg1"/>
                </a:solidFill>
                <a:latin typeface="Times New Roman" panose="02020603050405020304" pitchFamily="18" charset="0"/>
                <a:cs typeface="Times New Roman" panose="02020603050405020304" pitchFamily="18" charset="0"/>
              </a:rPr>
              <a:t> Évolution technologique : Les progrès constants du NLP permettent une meilleure compréhension du contexte et des interactions plus naturelles entre l'homme et l'ordinateur. </a:t>
            </a:r>
            <a:endParaRPr lang="fr-FR" dirty="0" smtClean="0">
              <a:solidFill>
                <a:schemeClr val="bg1"/>
              </a:solidFill>
              <a:latin typeface="Times New Roman" panose="02020603050405020304" pitchFamily="18" charset="0"/>
              <a:cs typeface="Times New Roman" panose="02020603050405020304" pitchFamily="18" charset="0"/>
            </a:endParaRPr>
          </a:p>
          <a:p>
            <a:pPr algn="just"/>
            <a:endParaRPr lang="fr-FR" dirty="0" smtClean="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dirty="0" smtClean="0">
                <a:solidFill>
                  <a:schemeClr val="bg1"/>
                </a:solidFill>
                <a:latin typeface="Times New Roman" panose="02020603050405020304" pitchFamily="18" charset="0"/>
                <a:cs typeface="Times New Roman" panose="02020603050405020304" pitchFamily="18" charset="0"/>
              </a:rPr>
              <a:t> Outil d'analyse des données : Le NLP joue un rôle crucial dans l'exploration de texte et l'extraction d'informations significatives à partir de sources de données non structurées.</a:t>
            </a:r>
            <a:endParaRPr lang="en-US" dirty="0" smtClean="0">
              <a:solidFill>
                <a:schemeClr val="bg1"/>
              </a:solidFill>
              <a:latin typeface="Times New Roman" panose="02020603050405020304" pitchFamily="18" charset="0"/>
              <a:cs typeface="Times New Roman" panose="02020603050405020304" pitchFamily="18" charset="0"/>
            </a:endParaRPr>
          </a:p>
          <a:p>
            <a:endParaRPr lang="fr-F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25263"/>
            <a:ext cx="15392400" cy="2249424"/>
          </a:xfrm>
        </p:spPr>
        <p:txBody>
          <a:bodyPr>
            <a:normAutofit/>
          </a:bodyPr>
          <a:lstStyle/>
          <a:p>
            <a:pPr algn="ctr">
              <a:lnSpc>
                <a:spcPts val="8400"/>
              </a:lnSpc>
            </a:pPr>
            <a:r>
              <a:rPr lang="en-US" sz="4400" b="1" dirty="0" err="1">
                <a:solidFill>
                  <a:schemeClr val="accent1">
                    <a:lumMod val="75000"/>
                  </a:schemeClr>
                </a:solidFill>
              </a:rPr>
              <a:t>Analyse</a:t>
            </a:r>
            <a:r>
              <a:rPr lang="en-US" sz="4400" b="1" dirty="0">
                <a:solidFill>
                  <a:schemeClr val="accent1">
                    <a:lumMod val="75000"/>
                  </a:schemeClr>
                </a:solidFill>
              </a:rPr>
              <a:t> </a:t>
            </a:r>
            <a:r>
              <a:rPr lang="en-US" sz="4400" b="1" dirty="0" err="1">
                <a:solidFill>
                  <a:schemeClr val="accent1">
                    <a:lumMod val="75000"/>
                  </a:schemeClr>
                </a:solidFill>
              </a:rPr>
              <a:t>exploratoire</a:t>
            </a:r>
            <a:r>
              <a:rPr lang="en-US" sz="4400" b="1" dirty="0">
                <a:solidFill>
                  <a:schemeClr val="accent1">
                    <a:lumMod val="75000"/>
                  </a:schemeClr>
                </a:solidFill>
              </a:rPr>
              <a:t> des </a:t>
            </a:r>
            <a:r>
              <a:rPr lang="en-US" sz="4400" b="1" dirty="0" err="1">
                <a:solidFill>
                  <a:schemeClr val="accent1">
                    <a:lumMod val="75000"/>
                  </a:schemeClr>
                </a:solidFill>
              </a:rPr>
              <a:t>données</a:t>
            </a:r>
            <a:endParaRPr lang="en-US" sz="4400" b="1" dirty="0">
              <a:solidFill>
                <a:schemeClr val="accent1">
                  <a:lumMod val="75000"/>
                </a:schemeClr>
              </a:solidFill>
            </a:endParaRPr>
          </a:p>
        </p:txBody>
      </p:sp>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8991600" y="1639346"/>
            <a:ext cx="1143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pic>
        <p:nvPicPr>
          <p:cNvPr id="3" name="Image 2"/>
          <p:cNvPicPr>
            <a:picLocks noChangeAspect="1"/>
          </p:cNvPicPr>
          <p:nvPr/>
        </p:nvPicPr>
        <p:blipFill>
          <a:blip r:embed="rId3"/>
          <a:stretch>
            <a:fillRect/>
          </a:stretch>
        </p:blipFill>
        <p:spPr>
          <a:xfrm>
            <a:off x="9132478" y="2711534"/>
            <a:ext cx="9079958" cy="5398011"/>
          </a:xfrm>
          <a:prstGeom prst="rect">
            <a:avLst/>
          </a:prstGeom>
        </p:spPr>
      </p:pic>
      <p:sp>
        <p:nvSpPr>
          <p:cNvPr id="4" name="ZoneTexte 3"/>
          <p:cNvSpPr txBox="1"/>
          <p:nvPr/>
        </p:nvSpPr>
        <p:spPr>
          <a:xfrm>
            <a:off x="703943" y="2327361"/>
            <a:ext cx="5696857" cy="523220"/>
          </a:xfrm>
          <a:prstGeom prst="rect">
            <a:avLst/>
          </a:prstGeom>
          <a:noFill/>
        </p:spPr>
        <p:txBody>
          <a:bodyPr wrap="square" rtlCol="0">
            <a:spAutoFit/>
          </a:bodyPr>
          <a:lstStyle/>
          <a:p>
            <a:r>
              <a:rPr lang="en-GB" sz="2800" dirty="0" smtClean="0">
                <a:solidFill>
                  <a:schemeClr val="tx2"/>
                </a:solidFill>
                <a:latin typeface="Times New Roman" panose="02020603050405020304" pitchFamily="18" charset="0"/>
                <a:cs typeface="Times New Roman" panose="02020603050405020304" pitchFamily="18" charset="0"/>
              </a:rPr>
              <a:t>Lecture et preparation des </a:t>
            </a:r>
            <a:r>
              <a:rPr lang="en-GB" sz="2800" dirty="0" err="1" smtClean="0">
                <a:solidFill>
                  <a:schemeClr val="tx2"/>
                </a:solidFill>
                <a:latin typeface="Times New Roman" panose="02020603050405020304" pitchFamily="18" charset="0"/>
                <a:cs typeface="Times New Roman" panose="02020603050405020304" pitchFamily="18" charset="0"/>
              </a:rPr>
              <a:t>donnees</a:t>
            </a:r>
            <a:endParaRPr lang="fr-FR" sz="2800" dirty="0">
              <a:solidFill>
                <a:schemeClr val="tx2"/>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600200" y="272116"/>
            <a:ext cx="6176286" cy="646331"/>
          </a:xfrm>
          <a:prstGeom prst="rect">
            <a:avLst/>
          </a:prstGeom>
          <a:noFill/>
        </p:spPr>
        <p:txBody>
          <a:bodyPr wrap="square" rtlCol="0">
            <a:spAutoFit/>
          </a:bodyPr>
          <a:lstStyle/>
          <a:p>
            <a:r>
              <a:rPr lang="en-US" sz="3600" b="1" dirty="0" err="1" smtClean="0">
                <a:solidFill>
                  <a:srgbClr val="2B4A9D"/>
                </a:solidFill>
              </a:rPr>
              <a:t>Methodologie</a:t>
            </a:r>
            <a:r>
              <a:rPr lang="en-US" sz="3600" b="1" dirty="0" smtClean="0">
                <a:solidFill>
                  <a:srgbClr val="2B4A9D"/>
                </a:solidFill>
              </a:rPr>
              <a:t> :</a:t>
            </a:r>
            <a:endParaRPr lang="en-US" sz="3600" b="1" dirty="0">
              <a:solidFill>
                <a:srgbClr val="2B4A9D"/>
              </a:solidFill>
            </a:endParaRPr>
          </a:p>
        </p:txBody>
      </p:sp>
      <p:sp>
        <p:nvSpPr>
          <p:cNvPr id="15" name="ZoneTexte 14"/>
          <p:cNvSpPr txBox="1"/>
          <p:nvPr/>
        </p:nvSpPr>
        <p:spPr>
          <a:xfrm>
            <a:off x="140972" y="3003906"/>
            <a:ext cx="9130664" cy="5262979"/>
          </a:xfrm>
          <a:prstGeom prst="rect">
            <a:avLst/>
          </a:prstGeom>
          <a:noFill/>
        </p:spPr>
        <p:txBody>
          <a:bodyPr wrap="square" rtlCol="0">
            <a:spAutoFit/>
          </a:bodyPr>
          <a:lstStyle/>
          <a:p>
            <a:r>
              <a:rPr lang="fr-FR" sz="2400" dirty="0">
                <a:latin typeface="Times New Roman" panose="02020603050405020304" pitchFamily="18" charset="0"/>
                <a:cs typeface="Times New Roman" panose="02020603050405020304" pitchFamily="18" charset="0"/>
              </a:rPr>
              <a:t>La base de données </a:t>
            </a:r>
            <a:r>
              <a:rPr lang="fr-FR" sz="2400" dirty="0" smtClean="0">
                <a:latin typeface="Times New Roman" panose="02020603050405020304" pitchFamily="18" charset="0"/>
                <a:cs typeface="Times New Roman" panose="02020603050405020304" pitchFamily="18" charset="0"/>
              </a:rPr>
              <a:t>que nous utilisons est une base de </a:t>
            </a:r>
            <a:r>
              <a:rPr lang="fr-FR" sz="2400" dirty="0" err="1" smtClean="0">
                <a:latin typeface="Times New Roman" panose="02020603050405020304" pitchFamily="18" charset="0"/>
                <a:cs typeface="Times New Roman" panose="02020603050405020304" pitchFamily="18" charset="0"/>
              </a:rPr>
              <a:t>kggle</a:t>
            </a:r>
            <a:r>
              <a:rPr lang="fr-FR" sz="2400" dirty="0" smtClean="0">
                <a:latin typeface="Times New Roman" panose="02020603050405020304" pitchFamily="18" charset="0"/>
                <a:cs typeface="Times New Roman" panose="02020603050405020304" pitchFamily="18" charset="0"/>
              </a:rPr>
              <a:t> et est </a:t>
            </a:r>
            <a:r>
              <a:rPr lang="fr-FR" sz="2400" dirty="0">
                <a:latin typeface="Times New Roman" panose="02020603050405020304" pitchFamily="18" charset="0"/>
                <a:cs typeface="Times New Roman" panose="02020603050405020304" pitchFamily="18" charset="0"/>
              </a:rPr>
              <a:t>un objet </a:t>
            </a:r>
            <a:r>
              <a:rPr lang="fr-FR" sz="2400" dirty="0" err="1">
                <a:latin typeface="Times New Roman" panose="02020603050405020304" pitchFamily="18" charset="0"/>
                <a:cs typeface="Times New Roman" panose="02020603050405020304" pitchFamily="18" charset="0"/>
              </a:rPr>
              <a:t>pandas.DataFrame</a:t>
            </a:r>
            <a:r>
              <a:rPr lang="fr-FR" sz="2400" dirty="0">
                <a:latin typeface="Times New Roman" panose="02020603050405020304" pitchFamily="18" charset="0"/>
                <a:cs typeface="Times New Roman" panose="02020603050405020304" pitchFamily="18" charset="0"/>
              </a:rPr>
              <a:t> contenant 7613 entrées et 5 colonnes. Les colonnes sont les suivantes :</a:t>
            </a:r>
            <a:endParaRPr lang="fr-FR" sz="2400" dirty="0">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a:p>
            <a:r>
              <a:rPr lang="fr-FR" sz="2400" dirty="0" smtClean="0">
                <a:latin typeface="Times New Roman" panose="02020603050405020304" pitchFamily="18" charset="0"/>
                <a:cs typeface="Times New Roman" panose="02020603050405020304" pitchFamily="18" charset="0"/>
              </a:rPr>
              <a:t>Id :  </a:t>
            </a:r>
            <a:r>
              <a:rPr lang="fr-FR" sz="2400" dirty="0">
                <a:latin typeface="Times New Roman" panose="02020603050405020304" pitchFamily="18" charset="0"/>
                <a:cs typeface="Times New Roman" panose="02020603050405020304" pitchFamily="18" charset="0"/>
              </a:rPr>
              <a:t>contient des identifiants uniques pour chaque entrée</a:t>
            </a:r>
            <a:r>
              <a:rPr lang="fr-FR" sz="2400" dirty="0" smtClean="0">
                <a:latin typeface="Times New Roman" panose="02020603050405020304" pitchFamily="18" charset="0"/>
                <a:cs typeface="Times New Roman" panose="02020603050405020304" pitchFamily="18" charset="0"/>
              </a:rPr>
              <a:t>.</a:t>
            </a:r>
            <a:endParaRPr lang="fr-FR" sz="2400" dirty="0" smtClean="0">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keyword: </a:t>
            </a:r>
            <a:r>
              <a:rPr lang="fr-FR" sz="2400" dirty="0" smtClean="0">
                <a:latin typeface="Times New Roman" panose="02020603050405020304" pitchFamily="18" charset="0"/>
                <a:cs typeface="Times New Roman" panose="02020603050405020304" pitchFamily="18" charset="0"/>
              </a:rPr>
              <a:t>contient </a:t>
            </a:r>
            <a:r>
              <a:rPr lang="fr-FR" sz="2400" dirty="0">
                <a:latin typeface="Times New Roman" panose="02020603050405020304" pitchFamily="18" charset="0"/>
                <a:cs typeface="Times New Roman" panose="02020603050405020304" pitchFamily="18" charset="0"/>
              </a:rPr>
              <a:t>des mots-clés associés à chaque entrée</a:t>
            </a:r>
            <a:r>
              <a:rPr lang="fr-FR" sz="2400" dirty="0" smtClean="0">
                <a:latin typeface="Times New Roman" panose="02020603050405020304" pitchFamily="18" charset="0"/>
                <a:cs typeface="Times New Roman" panose="02020603050405020304" pitchFamily="18" charset="0"/>
              </a:rPr>
              <a:t>.</a:t>
            </a:r>
            <a:endParaRPr lang="fr-FR" sz="2400" dirty="0" smtClean="0">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location: </a:t>
            </a:r>
            <a:r>
              <a:rPr lang="fr-FR" sz="2400" dirty="0" smtClean="0">
                <a:latin typeface="Times New Roman" panose="02020603050405020304" pitchFamily="18" charset="0"/>
                <a:cs typeface="Times New Roman" panose="02020603050405020304" pitchFamily="18" charset="0"/>
              </a:rPr>
              <a:t>contient </a:t>
            </a:r>
            <a:r>
              <a:rPr lang="fr-FR" sz="2400" dirty="0">
                <a:latin typeface="Times New Roman" panose="02020603050405020304" pitchFamily="18" charset="0"/>
                <a:cs typeface="Times New Roman" panose="02020603050405020304" pitchFamily="18" charset="0"/>
              </a:rPr>
              <a:t>des informations sur l'emplacement de chaque entrée</a:t>
            </a:r>
            <a:r>
              <a:rPr lang="fr-FR" sz="2400" dirty="0" smtClean="0">
                <a:latin typeface="Times New Roman" panose="02020603050405020304" pitchFamily="18" charset="0"/>
                <a:cs typeface="Times New Roman" panose="02020603050405020304" pitchFamily="18" charset="0"/>
              </a:rPr>
              <a:t>.</a:t>
            </a:r>
            <a:endParaRPr lang="fr-FR" sz="2400" dirty="0" smtClean="0">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a:p>
            <a:r>
              <a:rPr lang="fr-FR" sz="2400" dirty="0" err="1">
                <a:latin typeface="Times New Roman" panose="02020603050405020304" pitchFamily="18" charset="0"/>
                <a:cs typeface="Times New Roman" panose="02020603050405020304" pitchFamily="18" charset="0"/>
              </a:rPr>
              <a:t>text</a:t>
            </a:r>
            <a:r>
              <a:rPr lang="fr-FR" sz="2400" dirty="0">
                <a:latin typeface="Times New Roman" panose="02020603050405020304" pitchFamily="18" charset="0"/>
                <a:cs typeface="Times New Roman" panose="02020603050405020304" pitchFamily="18" charset="0"/>
              </a:rPr>
              <a:t>: Cette colonne contient le texte principal de chaque entrée</a:t>
            </a:r>
            <a:r>
              <a:rPr lang="fr-FR" sz="2400" dirty="0" smtClean="0">
                <a:latin typeface="Times New Roman" panose="02020603050405020304" pitchFamily="18" charset="0"/>
                <a:cs typeface="Times New Roman" panose="02020603050405020304" pitchFamily="18" charset="0"/>
              </a:rPr>
              <a:t>.</a:t>
            </a:r>
            <a:endParaRPr lang="fr-FR" sz="2400" dirty="0" smtClean="0">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a:p>
            <a:r>
              <a:rPr lang="fr-FR" sz="2400" dirty="0" err="1">
                <a:latin typeface="Times New Roman" panose="02020603050405020304" pitchFamily="18" charset="0"/>
                <a:cs typeface="Times New Roman" panose="02020603050405020304" pitchFamily="18" charset="0"/>
              </a:rPr>
              <a:t>target</a:t>
            </a:r>
            <a:r>
              <a:rPr lang="fr-FR" sz="2400" dirty="0">
                <a:latin typeface="Times New Roman" panose="02020603050405020304" pitchFamily="18" charset="0"/>
                <a:cs typeface="Times New Roman" panose="02020603050405020304" pitchFamily="18" charset="0"/>
              </a:rPr>
              <a:t>: Cette colonne contient une variable cible associée à chaque </a:t>
            </a:r>
            <a:r>
              <a:rPr lang="fr-FR" sz="2400" dirty="0" smtClean="0">
                <a:latin typeface="Times New Roman" panose="02020603050405020304" pitchFamily="18" charset="0"/>
                <a:cs typeface="Times New Roman" panose="02020603050405020304" pitchFamily="18" charset="0"/>
              </a:rPr>
              <a:t>entrée.</a:t>
            </a:r>
            <a:endParaRPr lang="fr-F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23663"/>
            <a:ext cx="15392400" cy="2249424"/>
          </a:xfrm>
        </p:spPr>
        <p:txBody>
          <a:bodyPr>
            <a:normAutofit/>
          </a:bodyPr>
          <a:lstStyle/>
          <a:p>
            <a:pPr algn="ctr">
              <a:lnSpc>
                <a:spcPts val="8400"/>
              </a:lnSpc>
            </a:pPr>
            <a:r>
              <a:rPr lang="en-US" sz="4400" b="1" dirty="0" err="1">
                <a:solidFill>
                  <a:schemeClr val="accent1">
                    <a:lumMod val="75000"/>
                  </a:schemeClr>
                </a:solidFill>
              </a:rPr>
              <a:t>Analyse</a:t>
            </a:r>
            <a:r>
              <a:rPr lang="en-US" sz="4400" b="1" dirty="0">
                <a:solidFill>
                  <a:schemeClr val="accent1">
                    <a:lumMod val="75000"/>
                  </a:schemeClr>
                </a:solidFill>
              </a:rPr>
              <a:t> </a:t>
            </a:r>
            <a:r>
              <a:rPr lang="en-US" sz="4400" b="1" dirty="0" err="1">
                <a:solidFill>
                  <a:schemeClr val="accent1">
                    <a:lumMod val="75000"/>
                  </a:schemeClr>
                </a:solidFill>
              </a:rPr>
              <a:t>exploratoire</a:t>
            </a:r>
            <a:r>
              <a:rPr lang="en-US" sz="4400" b="1" dirty="0">
                <a:solidFill>
                  <a:schemeClr val="accent1">
                    <a:lumMod val="75000"/>
                  </a:schemeClr>
                </a:solidFill>
              </a:rPr>
              <a:t> des </a:t>
            </a:r>
            <a:r>
              <a:rPr lang="en-US" sz="4400" b="1" dirty="0" err="1">
                <a:solidFill>
                  <a:schemeClr val="accent1">
                    <a:lumMod val="75000"/>
                  </a:schemeClr>
                </a:solidFill>
              </a:rPr>
              <a:t>données</a:t>
            </a:r>
            <a:endParaRPr lang="en-US" sz="4400" b="1" dirty="0">
              <a:solidFill>
                <a:schemeClr val="accent1">
                  <a:lumMod val="75000"/>
                </a:schemeClr>
              </a:solidFill>
            </a:endParaRPr>
          </a:p>
        </p:txBody>
      </p:sp>
      <p:sp>
        <p:nvSpPr>
          <p:cNvPr id="1032" name="Content Placeholder 1029"/>
          <p:cNvSpPr>
            <a:spLocks noGrp="1"/>
          </p:cNvSpPr>
          <p:nvPr>
            <p:ph idx="1"/>
          </p:nvPr>
        </p:nvSpPr>
        <p:spPr>
          <a:xfrm>
            <a:off x="140972" y="1639730"/>
            <a:ext cx="10055856" cy="6202680"/>
          </a:xfrm>
        </p:spPr>
        <p:txBody>
          <a:bodyPr>
            <a:noAutofit/>
          </a:bodyPr>
          <a:lstStyle/>
          <a:p>
            <a:pPr>
              <a:buFont typeface="Arial" panose="020B0604020202020204" pitchFamily="34" charset="0"/>
              <a:buChar char="•"/>
            </a:pPr>
            <a:endParaRPr lang="fr-FR" sz="2000" dirty="0" smtClean="0"/>
          </a:p>
          <a:p>
            <a:pPr>
              <a:buFont typeface="Arial" panose="020B0604020202020204" pitchFamily="34" charset="0"/>
              <a:buChar char="•"/>
            </a:pPr>
            <a:endParaRPr lang="fr-FR" sz="2000" dirty="0"/>
          </a:p>
        </p:txBody>
      </p:sp>
      <p:grpSp>
        <p:nvGrpSpPr>
          <p:cNvPr id="5" name="Group 2"/>
          <p:cNvGrpSpPr/>
          <p:nvPr/>
        </p:nvGrpSpPr>
        <p:grpSpPr>
          <a:xfrm>
            <a:off x="18143" y="1338124"/>
            <a:ext cx="18288000" cy="306759"/>
            <a:chOff x="0" y="0"/>
            <a:chExt cx="3636508" cy="459623"/>
          </a:xfrm>
        </p:grpSpPr>
        <p:sp>
          <p:nvSpPr>
            <p:cNvPr id="6"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7" name="Group 2"/>
          <p:cNvGrpSpPr/>
          <p:nvPr/>
        </p:nvGrpSpPr>
        <p:grpSpPr>
          <a:xfrm>
            <a:off x="10287000" y="1639730"/>
            <a:ext cx="228600" cy="8638199"/>
            <a:chOff x="0" y="0"/>
            <a:chExt cx="3636508" cy="459623"/>
          </a:xfrm>
        </p:grpSpPr>
        <p:sp>
          <p:nvSpPr>
            <p:cNvPr id="8"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9" name="Group 2"/>
          <p:cNvGrpSpPr/>
          <p:nvPr/>
        </p:nvGrpSpPr>
        <p:grpSpPr>
          <a:xfrm>
            <a:off x="50800" y="9970786"/>
            <a:ext cx="18288000" cy="306759"/>
            <a:chOff x="0" y="0"/>
            <a:chExt cx="3636508" cy="459623"/>
          </a:xfrm>
        </p:grpSpPr>
        <p:sp>
          <p:nvSpPr>
            <p:cNvPr id="10"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11" name="Group 2"/>
          <p:cNvGrpSpPr/>
          <p:nvPr/>
        </p:nvGrpSpPr>
        <p:grpSpPr>
          <a:xfrm>
            <a:off x="0" y="-32823"/>
            <a:ext cx="18288000" cy="306759"/>
            <a:chOff x="0" y="0"/>
            <a:chExt cx="3636508" cy="459623"/>
          </a:xfrm>
        </p:grpSpPr>
        <p:sp>
          <p:nvSpPr>
            <p:cNvPr id="12"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pic>
        <p:nvPicPr>
          <p:cNvPr id="13" name="Imag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61338" y="218352"/>
            <a:ext cx="1726662" cy="1149054"/>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3" y="273936"/>
            <a:ext cx="1371600" cy="1063804"/>
          </a:xfrm>
          <a:prstGeom prst="rect">
            <a:avLst/>
          </a:prstGeom>
        </p:spPr>
      </p:pic>
      <p:sp>
        <p:nvSpPr>
          <p:cNvPr id="4" name="ZoneTexte 3"/>
          <p:cNvSpPr txBox="1"/>
          <p:nvPr/>
        </p:nvSpPr>
        <p:spPr>
          <a:xfrm>
            <a:off x="377100" y="1982550"/>
            <a:ext cx="9492885" cy="523220"/>
          </a:xfrm>
          <a:prstGeom prst="rect">
            <a:avLst/>
          </a:prstGeom>
          <a:noFill/>
        </p:spPr>
        <p:txBody>
          <a:bodyPr wrap="square" rtlCol="0">
            <a:spAutoFit/>
          </a:bodyPr>
          <a:lstStyle/>
          <a:p>
            <a:r>
              <a:rPr lang="fr-FR" sz="2800" b="1" dirty="0"/>
              <a:t>Visualisation des Comptes des Tweets Réels et Faux</a:t>
            </a:r>
            <a:endParaRPr lang="fr-FR" sz="2800" b="1" dirty="0"/>
          </a:p>
        </p:txBody>
      </p:sp>
      <p:sp>
        <p:nvSpPr>
          <p:cNvPr id="17" name="ZoneTexte 16"/>
          <p:cNvSpPr txBox="1"/>
          <p:nvPr/>
        </p:nvSpPr>
        <p:spPr>
          <a:xfrm>
            <a:off x="2971800" y="243024"/>
            <a:ext cx="3505200" cy="646331"/>
          </a:xfrm>
          <a:prstGeom prst="rect">
            <a:avLst/>
          </a:prstGeom>
          <a:noFill/>
        </p:spPr>
        <p:txBody>
          <a:bodyPr wrap="square" rtlCol="0">
            <a:spAutoFit/>
          </a:bodyPr>
          <a:lstStyle/>
          <a:p>
            <a:r>
              <a:rPr lang="en-US" sz="3600" b="1" dirty="0" err="1" smtClean="0">
                <a:solidFill>
                  <a:srgbClr val="2B4A9D"/>
                </a:solidFill>
              </a:rPr>
              <a:t>Methodologie</a:t>
            </a:r>
            <a:r>
              <a:rPr lang="en-US" sz="3600" b="1" dirty="0" smtClean="0">
                <a:solidFill>
                  <a:srgbClr val="2B4A9D"/>
                </a:solidFill>
              </a:rPr>
              <a:t> :</a:t>
            </a:r>
            <a:endParaRPr lang="en-US" sz="3600" b="1" dirty="0">
              <a:solidFill>
                <a:srgbClr val="2B4A9D"/>
              </a:solidFill>
            </a:endParaRPr>
          </a:p>
        </p:txBody>
      </p:sp>
      <p:pic>
        <p:nvPicPr>
          <p:cNvPr id="15" name="Image 14"/>
          <p:cNvPicPr>
            <a:picLocks noChangeAspect="1"/>
          </p:cNvPicPr>
          <p:nvPr/>
        </p:nvPicPr>
        <p:blipFill>
          <a:blip r:embed="rId3"/>
          <a:stretch>
            <a:fillRect/>
          </a:stretch>
        </p:blipFill>
        <p:spPr>
          <a:xfrm>
            <a:off x="32657" y="2610967"/>
            <a:ext cx="9710870" cy="7373379"/>
          </a:xfrm>
          <a:prstGeom prst="rect">
            <a:avLst/>
          </a:prstGeom>
        </p:spPr>
      </p:pic>
      <p:sp>
        <p:nvSpPr>
          <p:cNvPr id="18" name="ZoneTexte 17"/>
          <p:cNvSpPr txBox="1"/>
          <p:nvPr/>
        </p:nvSpPr>
        <p:spPr>
          <a:xfrm>
            <a:off x="10932615" y="1992980"/>
            <a:ext cx="9492885" cy="523220"/>
          </a:xfrm>
          <a:prstGeom prst="rect">
            <a:avLst/>
          </a:prstGeom>
          <a:noFill/>
        </p:spPr>
        <p:txBody>
          <a:bodyPr wrap="square" rtlCol="0">
            <a:spAutoFit/>
          </a:bodyPr>
          <a:lstStyle/>
          <a:p>
            <a:r>
              <a:rPr lang="fr-FR" sz="2800" b="1" dirty="0"/>
              <a:t>Visualisation des Longueurs des Tweets</a:t>
            </a:r>
            <a:endParaRPr lang="fr-FR" sz="2800" b="1" dirty="0"/>
          </a:p>
        </p:txBody>
      </p:sp>
      <p:pic>
        <p:nvPicPr>
          <p:cNvPr id="16" name="Image 15"/>
          <p:cNvPicPr>
            <a:picLocks noChangeAspect="1"/>
          </p:cNvPicPr>
          <p:nvPr/>
        </p:nvPicPr>
        <p:blipFill>
          <a:blip r:embed="rId4"/>
          <a:stretch>
            <a:fillRect/>
          </a:stretch>
        </p:blipFill>
        <p:spPr>
          <a:xfrm>
            <a:off x="10515600" y="3345533"/>
            <a:ext cx="4093215" cy="3753235"/>
          </a:xfrm>
          <a:prstGeom prst="rect">
            <a:avLst/>
          </a:prstGeom>
        </p:spPr>
      </p:pic>
      <p:pic>
        <p:nvPicPr>
          <p:cNvPr id="19" name="Image 18"/>
          <p:cNvPicPr>
            <a:picLocks noChangeAspect="1"/>
          </p:cNvPicPr>
          <p:nvPr/>
        </p:nvPicPr>
        <p:blipFill>
          <a:blip r:embed="rId5"/>
          <a:stretch>
            <a:fillRect/>
          </a:stretch>
        </p:blipFill>
        <p:spPr>
          <a:xfrm>
            <a:off x="14608815" y="3345149"/>
            <a:ext cx="3729985" cy="3772340"/>
          </a:xfrm>
          <a:prstGeom prst="rect">
            <a:avLst/>
          </a:prstGeom>
        </p:spPr>
      </p:pic>
      <p:sp>
        <p:nvSpPr>
          <p:cNvPr id="20" name="ZoneTexte 19"/>
          <p:cNvSpPr txBox="1"/>
          <p:nvPr/>
        </p:nvSpPr>
        <p:spPr>
          <a:xfrm>
            <a:off x="10744200" y="7505700"/>
            <a:ext cx="7353300" cy="1477328"/>
          </a:xfrm>
          <a:prstGeom prst="rect">
            <a:avLst/>
          </a:prstGeom>
          <a:noFill/>
        </p:spPr>
        <p:txBody>
          <a:bodyPr wrap="square" rtlCol="0">
            <a:spAutoFit/>
          </a:bodyPr>
          <a:lstStyle/>
          <a:p>
            <a:endParaRPr lang="fr-FR" sz="2400" dirty="0" smtClean="0">
              <a:latin typeface="Times New Roman" panose="02020603050405020304" pitchFamily="18" charset="0"/>
              <a:cs typeface="Times New Roman" panose="02020603050405020304" pitchFamily="18" charset="0"/>
            </a:endParaRPr>
          </a:p>
          <a:p>
            <a:r>
              <a:rPr lang="fr-FR" sz="2400" dirty="0" smtClean="0">
                <a:latin typeface="Times New Roman" panose="02020603050405020304" pitchFamily="18" charset="0"/>
                <a:cs typeface="Times New Roman" panose="02020603050405020304" pitchFamily="18" charset="0"/>
              </a:rPr>
              <a:t>D'après </a:t>
            </a:r>
            <a:r>
              <a:rPr lang="fr-FR" sz="2400" dirty="0">
                <a:latin typeface="Times New Roman" panose="02020603050405020304" pitchFamily="18" charset="0"/>
                <a:cs typeface="Times New Roman" panose="02020603050405020304" pitchFamily="18" charset="0"/>
              </a:rPr>
              <a:t>le graphique, nous pouvons dire que le nombre de mots dans les tweets varie de 2 à 30 dans les deux </a:t>
            </a:r>
            <a:r>
              <a:rPr lang="fr-FR" sz="2400" dirty="0" smtClean="0">
                <a:latin typeface="Times New Roman" panose="02020603050405020304" pitchFamily="18" charset="0"/>
                <a:cs typeface="Times New Roman" panose="02020603050405020304" pitchFamily="18" charset="0"/>
              </a:rPr>
              <a:t>cas</a:t>
            </a:r>
            <a:r>
              <a:rPr lang="fr-FR" dirty="0" smtClean="0">
                <a:latin typeface="Times New Roman" panose="02020603050405020304" pitchFamily="18" charset="0"/>
                <a:cs typeface="Times New Roman" panose="02020603050405020304" pitchFamily="18" charset="0"/>
              </a:rPr>
              <a:t>.</a:t>
            </a:r>
            <a:endParaRPr lang="fr-FR" dirty="0" smtClean="0">
              <a:latin typeface="Times New Roman" panose="02020603050405020304" pitchFamily="18" charset="0"/>
              <a:cs typeface="Times New Roman" panose="02020603050405020304" pitchFamily="18" charset="0"/>
            </a:endParaRPr>
          </a:p>
          <a:p>
            <a:endParaRPr lang="fr-F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13395</Words>
  <Application>WPS Presentation</Application>
  <PresentationFormat>Personnalisé</PresentationFormat>
  <Paragraphs>428</Paragraphs>
  <Slides>27</Slides>
  <Notes>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Arial</vt:lpstr>
      <vt:lpstr>SimSun</vt:lpstr>
      <vt:lpstr>Wingdings</vt:lpstr>
      <vt:lpstr>Roboto Condensed</vt:lpstr>
      <vt:lpstr>Wide Latin</vt:lpstr>
      <vt:lpstr>Calibri</vt:lpstr>
      <vt:lpstr>Arial MT</vt:lpstr>
      <vt:lpstr>Trebuchet MS</vt:lpstr>
      <vt:lpstr>Bahnschrift SemiBold</vt:lpstr>
      <vt:lpstr>Algerian</vt:lpstr>
      <vt:lpstr>Times New Roman</vt:lpstr>
      <vt:lpstr>Poppins Heavy</vt:lpstr>
      <vt:lpstr>Segoe Print</vt:lpstr>
      <vt:lpstr>Microsoft YaHei</vt:lpstr>
      <vt:lpstr>Arial Unicode MS</vt:lpstr>
      <vt:lpstr>Courier New</vt:lpstr>
      <vt:lpstr>Calibri</vt:lpstr>
      <vt:lpstr>Georgia</vt:lpstr>
      <vt:lpstr>Varela Round</vt:lpstr>
      <vt:lpstr>Office Theme</vt:lpstr>
      <vt:lpstr>PowerPoint 演示文稿</vt:lpstr>
      <vt:lpstr>PowerPoint 演示文稿</vt:lpstr>
      <vt:lpstr>NLP with Disaster Tweets</vt:lpstr>
      <vt:lpstr>PowerPoint 演示文稿</vt:lpstr>
      <vt:lpstr>PowerPoint 演示文稿</vt:lpstr>
      <vt:lpstr>Data modeling – natural language processing</vt:lpstr>
      <vt:lpstr>PowerPoint 演示文稿</vt:lpstr>
      <vt:lpstr>Analyse exploratoire des données</vt:lpstr>
      <vt:lpstr>Analyse exploratoire des données</vt:lpstr>
      <vt:lpstr>Analyse exploratoire des données</vt:lpstr>
      <vt:lpstr>Analyse exploratoire des données</vt:lpstr>
      <vt:lpstr>PowerPoint 演示文稿</vt:lpstr>
      <vt:lpstr>Analyse exploratoire des données</vt:lpstr>
      <vt:lpstr>PowerPoint 演示文稿</vt:lpstr>
      <vt:lpstr>MODELISATION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MODELISATION</vt:lpstr>
      <vt:lpstr>PowerPoint 演示文稿</vt:lpstr>
      <vt:lpstr>Limites et recommandations</vt:lpstr>
      <vt:lpstr>PowerPoint 演示文稿</vt:lpstr>
      <vt:lpstr>Merci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pathe</dc:creator>
  <cp:lastModifiedBy>PATE DIAGNE</cp:lastModifiedBy>
  <cp:revision>66</cp:revision>
  <dcterms:created xsi:type="dcterms:W3CDTF">2024-06-08T13:24:00Z</dcterms:created>
  <dcterms:modified xsi:type="dcterms:W3CDTF">2024-06-09T17:17:14Z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2024-06-08T00:00:00Z</vt:filetime>
  </property>
  <property fmtid="{D5CDD505-2E9C-101B-9397-08002B2CF9AE}" pid="3" name="Creator">
    <vt:lpwstr>WPS Writer</vt:lpwstr>
  </property>
  <property fmtid="{D5CDD505-2E9C-101B-9397-08002B2CF9AE}" pid="4" name="LastSaved">
    <vt:filetime>2024-06-08T00:00:00Z</vt:filetime>
  </property>
  <property fmtid="{D5CDD505-2E9C-101B-9397-08002B2CF9AE}" pid="5" name="SourceModified">
    <vt:lpwstr>D:20240608132322+13'23'</vt:lpwstr>
  </property>
  <property fmtid="{D5CDD505-2E9C-101B-9397-08002B2CF9AE}" pid="6" name="ICV">
    <vt:lpwstr>AFF2FA85B1364F7182B30511109AD5F1_12</vt:lpwstr>
  </property>
  <property fmtid="{D5CDD505-2E9C-101B-9397-08002B2CF9AE}" pid="7" name="KSOProductBuildVer">
    <vt:lpwstr>1036-12.2.0.17119</vt:lpwstr>
  </property>
</Properties>
</file>